
<file path=[Content_Types].xml><?xml version="1.0" encoding="utf-8"?>
<Types xmlns="http://schemas.openxmlformats.org/package/2006/content-types"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81" r:id="rId6"/>
    <p:sldId id="260" r:id="rId7"/>
    <p:sldId id="261" r:id="rId8"/>
    <p:sldId id="262" r:id="rId9"/>
    <p:sldId id="263" r:id="rId10"/>
    <p:sldId id="265" r:id="rId11"/>
    <p:sldId id="264" r:id="rId12"/>
    <p:sldId id="269" r:id="rId13"/>
    <p:sldId id="268" r:id="rId14"/>
    <p:sldId id="266" r:id="rId15"/>
    <p:sldId id="270" r:id="rId16"/>
    <p:sldId id="279" r:id="rId17"/>
    <p:sldId id="271" r:id="rId18"/>
    <p:sldId id="273" r:id="rId19"/>
    <p:sldId id="274" r:id="rId20"/>
    <p:sldId id="275" r:id="rId21"/>
    <p:sldId id="276" r:id="rId22"/>
    <p:sldId id="277" r:id="rId23"/>
    <p:sldId id="278" r:id="rId24"/>
    <p:sldId id="280" r:id="rId2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6"/>
    <a:srgbClr val="990033"/>
    <a:srgbClr val="FF9999"/>
    <a:srgbClr val="660033"/>
    <a:srgbClr val="6699FF"/>
    <a:srgbClr val="993300"/>
    <a:srgbClr val="CC99FF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814" autoAdjust="0"/>
  </p:normalViewPr>
  <p:slideViewPr>
    <p:cSldViewPr>
      <p:cViewPr varScale="1">
        <p:scale>
          <a:sx n="106" d="100"/>
          <a:sy n="106" d="100"/>
        </p:scale>
        <p:origin x="17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710950138331513"/>
          <c:y val="0.14404460110492798"/>
          <c:w val="0.83849050647489198"/>
          <c:h val="0.738150126176456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Województwo Świętokrzyskie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cat>
            <c:numRef>
              <c:f>Arkusz1!$A$2:$A$20</c:f>
              <c:numCache>
                <c:formatCode>General</c:formatCode>
                <c:ptCount val="1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</c:numCache>
            </c:numRef>
          </c:cat>
          <c:val>
            <c:numRef>
              <c:f>Arkusz1!$B$2:$B$20</c:f>
              <c:numCache>
                <c:formatCode>General</c:formatCode>
                <c:ptCount val="19"/>
                <c:pt idx="0">
                  <c:v>53</c:v>
                </c:pt>
                <c:pt idx="1">
                  <c:v>51</c:v>
                </c:pt>
                <c:pt idx="2">
                  <c:v>77</c:v>
                </c:pt>
                <c:pt idx="3">
                  <c:v>63</c:v>
                </c:pt>
                <c:pt idx="4">
                  <c:v>63</c:v>
                </c:pt>
                <c:pt idx="5">
                  <c:v>72</c:v>
                </c:pt>
                <c:pt idx="6">
                  <c:v>67</c:v>
                </c:pt>
                <c:pt idx="7">
                  <c:v>88</c:v>
                </c:pt>
                <c:pt idx="8">
                  <c:v>88</c:v>
                </c:pt>
                <c:pt idx="9">
                  <c:v>92</c:v>
                </c:pt>
                <c:pt idx="10">
                  <c:v>83</c:v>
                </c:pt>
                <c:pt idx="11">
                  <c:v>57</c:v>
                </c:pt>
                <c:pt idx="12">
                  <c:v>55</c:v>
                </c:pt>
                <c:pt idx="13">
                  <c:v>79</c:v>
                </c:pt>
                <c:pt idx="14">
                  <c:v>39</c:v>
                </c:pt>
                <c:pt idx="15">
                  <c:v>41</c:v>
                </c:pt>
                <c:pt idx="16">
                  <c:v>66</c:v>
                </c:pt>
                <c:pt idx="17">
                  <c:v>58</c:v>
                </c:pt>
                <c:pt idx="18">
                  <c:v>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0A-49BC-A4C3-41137600E17A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Szkoła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cat>
            <c:numRef>
              <c:f>Arkusz1!$A$2:$A$20</c:f>
              <c:numCache>
                <c:formatCode>General</c:formatCode>
                <c:ptCount val="1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</c:numCache>
            </c:numRef>
          </c:cat>
          <c:val>
            <c:numRef>
              <c:f>Arkusz1!$C$2:$C$20</c:f>
              <c:numCache>
                <c:formatCode>General</c:formatCode>
                <c:ptCount val="19"/>
                <c:pt idx="0">
                  <c:v>50</c:v>
                </c:pt>
                <c:pt idx="1">
                  <c:v>50</c:v>
                </c:pt>
                <c:pt idx="2">
                  <c:v>72</c:v>
                </c:pt>
                <c:pt idx="3">
                  <c:v>50</c:v>
                </c:pt>
                <c:pt idx="4">
                  <c:v>50</c:v>
                </c:pt>
                <c:pt idx="5">
                  <c:v>78</c:v>
                </c:pt>
                <c:pt idx="6">
                  <c:v>50</c:v>
                </c:pt>
                <c:pt idx="7">
                  <c:v>78</c:v>
                </c:pt>
                <c:pt idx="8">
                  <c:v>81</c:v>
                </c:pt>
                <c:pt idx="9">
                  <c:v>78</c:v>
                </c:pt>
                <c:pt idx="10">
                  <c:v>89</c:v>
                </c:pt>
                <c:pt idx="11">
                  <c:v>72</c:v>
                </c:pt>
                <c:pt idx="12">
                  <c:v>56</c:v>
                </c:pt>
                <c:pt idx="13">
                  <c:v>78</c:v>
                </c:pt>
                <c:pt idx="14">
                  <c:v>11</c:v>
                </c:pt>
                <c:pt idx="15">
                  <c:v>39</c:v>
                </c:pt>
                <c:pt idx="16">
                  <c:v>69</c:v>
                </c:pt>
                <c:pt idx="17">
                  <c:v>37</c:v>
                </c:pt>
                <c:pt idx="18">
                  <c:v>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00A-49BC-A4C3-41137600E1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1970560"/>
        <c:axId val="111980544"/>
      </c:barChart>
      <c:catAx>
        <c:axId val="111970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pl-PL"/>
          </a:p>
        </c:txPr>
        <c:crossAx val="111980544"/>
        <c:crosses val="autoZero"/>
        <c:auto val="1"/>
        <c:lblAlgn val="ctr"/>
        <c:lblOffset val="100"/>
        <c:noMultiLvlLbl val="0"/>
      </c:catAx>
      <c:valAx>
        <c:axId val="1119805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pl-PL"/>
          </a:p>
        </c:txPr>
        <c:crossAx val="1119705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9.9323165481613268E-2"/>
          <c:y val="2.5637642826010908E-2"/>
          <c:w val="0.86155843795133868"/>
          <c:h val="8.8231649474844728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952420037620393"/>
          <c:y val="0.14008264656193151"/>
          <c:w val="0.74225169904493371"/>
          <c:h val="0.660786990888286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województwo świętokrzyskie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Arkusz1!$A$2:$A$5</c:f>
              <c:strCache>
                <c:ptCount val="4"/>
                <c:pt idx="0">
                  <c:v>Kształcenie 
literackie i kulturowe</c:v>
                </c:pt>
                <c:pt idx="1">
                  <c:v>Kształcenie 
językowe</c:v>
                </c:pt>
                <c:pt idx="2">
                  <c:v>Tworzenie 
wypowiedzi</c:v>
                </c:pt>
                <c:pt idx="3">
                  <c:v>Samokształcenie</c:v>
                </c:pt>
              </c:strCache>
            </c:strRef>
          </c:cat>
          <c:val>
            <c:numRef>
              <c:f>Arkusz1!$B$2:$B$5</c:f>
              <c:numCache>
                <c:formatCode>0.0</c:formatCode>
                <c:ptCount val="4"/>
                <c:pt idx="0">
                  <c:v>64</c:v>
                </c:pt>
                <c:pt idx="1">
                  <c:v>58</c:v>
                </c:pt>
                <c:pt idx="2">
                  <c:v>55</c:v>
                </c:pt>
                <c:pt idx="3">
                  <c:v>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05-4EEA-8702-F9A051938079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szkoła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Arkusz1!$A$2:$A$5</c:f>
              <c:strCache>
                <c:ptCount val="4"/>
                <c:pt idx="0">
                  <c:v>Kształcenie 
literackie i kulturowe</c:v>
                </c:pt>
                <c:pt idx="1">
                  <c:v>Kształcenie 
językowe</c:v>
                </c:pt>
                <c:pt idx="2">
                  <c:v>Tworzenie 
wypowiedzi</c:v>
                </c:pt>
                <c:pt idx="3">
                  <c:v>Samokształcenie</c:v>
                </c:pt>
              </c:strCache>
            </c:strRef>
          </c:cat>
          <c:val>
            <c:numRef>
              <c:f>Arkusz1!$C$2:$C$5</c:f>
              <c:numCache>
                <c:formatCode>0.0</c:formatCode>
                <c:ptCount val="4"/>
                <c:pt idx="0">
                  <c:v>58</c:v>
                </c:pt>
                <c:pt idx="1">
                  <c:v>22</c:v>
                </c:pt>
                <c:pt idx="2">
                  <c:v>58.5</c:v>
                </c:pt>
                <c:pt idx="3">
                  <c:v>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E05-4EEA-8702-F9A0519380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3723648"/>
        <c:axId val="113725440"/>
      </c:barChart>
      <c:catAx>
        <c:axId val="1137236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Arial" pitchFamily="34" charset="0"/>
                <a:cs typeface="Arial" pitchFamily="34" charset="0"/>
              </a:defRPr>
            </a:pPr>
            <a:endParaRPr lang="pl-PL"/>
          </a:p>
        </c:txPr>
        <c:crossAx val="113725440"/>
        <c:crosses val="autoZero"/>
        <c:auto val="1"/>
        <c:lblAlgn val="ctr"/>
        <c:lblOffset val="100"/>
        <c:noMultiLvlLbl val="0"/>
      </c:catAx>
      <c:valAx>
        <c:axId val="113725440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spPr>
          <a:ln>
            <a:solidFill>
              <a:schemeClr val="bg1">
                <a:lumMod val="85000"/>
              </a:schemeClr>
            </a:solidFill>
          </a:ln>
        </c:spPr>
        <c:crossAx val="113723648"/>
        <c:crosses val="autoZero"/>
        <c:crossBetween val="between"/>
      </c:valAx>
      <c:spPr>
        <a:noFill/>
        <a:ln>
          <a:noFill/>
        </a:ln>
      </c:spPr>
    </c:plotArea>
    <c:legend>
      <c:legendPos val="r"/>
      <c:layout>
        <c:manualLayout>
          <c:xMode val="edge"/>
          <c:yMode val="edge"/>
          <c:x val="0.18992142635492651"/>
          <c:y val="9.7302365051955028E-4"/>
          <c:w val="0.65955650521589571"/>
          <c:h val="9.6632363195605073E-2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0.40244</cdr:x>
      <cdr:y>0.93506</cdr:y>
    </cdr:from>
    <cdr:to>
      <cdr:x>0.72104</cdr:x>
      <cdr:y>0.98701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2376264" y="5184576"/>
          <a:ext cx="1881209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pl-PL" sz="1600" dirty="0">
              <a:latin typeface="Times New Roman" pitchFamily="18" charset="0"/>
              <a:cs typeface="Times New Roman" pitchFamily="18" charset="0"/>
            </a:rPr>
            <a:t>Numer zadania</a:t>
          </a:r>
        </a:p>
      </cdr:txBody>
    </cdr:sp>
  </cdr:relSizeAnchor>
  <cdr:relSizeAnchor xmlns:cdr="http://schemas.openxmlformats.org/drawingml/2006/chartDrawing">
    <cdr:from>
      <cdr:x>0.02439</cdr:x>
      <cdr:y>0.27273</cdr:y>
    </cdr:from>
    <cdr:to>
      <cdr:x>0.08537</cdr:x>
      <cdr:y>0.76623</cdr:y>
    </cdr:to>
    <cdr:sp macro="" textlink="">
      <cdr:nvSpPr>
        <cdr:cNvPr id="3" name="pole tekstowe 2"/>
        <cdr:cNvSpPr txBox="1"/>
      </cdr:nvSpPr>
      <cdr:spPr>
        <a:xfrm xmlns:a="http://schemas.openxmlformats.org/drawingml/2006/main">
          <a:off x="144016" y="1512168"/>
          <a:ext cx="360040" cy="27363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none" rtlCol="0"/>
        <a:lstStyle xmlns:a="http://schemas.openxmlformats.org/drawingml/2006/main"/>
        <a:p xmlns:a="http://schemas.openxmlformats.org/drawingml/2006/main">
          <a:pPr algn="ctr"/>
          <a:r>
            <a:rPr lang="pl-PL" sz="1400" dirty="0">
              <a:latin typeface="Times New Roman" pitchFamily="18" charset="0"/>
              <a:cs typeface="Times New Roman" pitchFamily="18" charset="0"/>
            </a:rPr>
            <a:t>Procent wykonania zadania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0.03448</cdr:x>
      <cdr:y>0.11233</cdr:y>
    </cdr:from>
    <cdr:to>
      <cdr:x>0.08621</cdr:x>
      <cdr:y>0.81439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288032" y="576064"/>
          <a:ext cx="432048" cy="3600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square" rtlCol="0"/>
        <a:lstStyle xmlns:a="http://schemas.openxmlformats.org/drawingml/2006/main"/>
        <a:p xmlns:a="http://schemas.openxmlformats.org/drawingml/2006/main">
          <a:pPr algn="ctr"/>
          <a:r>
            <a:rPr lang="pl-PL" sz="2400" dirty="0">
              <a:latin typeface="Times New Roman" pitchFamily="18" charset="0"/>
              <a:cs typeface="Times New Roman" pitchFamily="18" charset="0"/>
            </a:rPr>
            <a:t> </a:t>
          </a:r>
          <a:r>
            <a:rPr lang="pl-PL" sz="2000" dirty="0">
              <a:latin typeface="Times New Roman" pitchFamily="18" charset="0"/>
              <a:cs typeface="Times New Roman" pitchFamily="18" charset="0"/>
            </a:rPr>
            <a:t>Poziom opanowania w 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C0F62D-8E56-4762-9EDF-CB898A7CA61C}" type="datetimeFigureOut">
              <a:rPr lang="pl-PL" smtClean="0"/>
              <a:pPr/>
              <a:t>2021-10-26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BC15E7-1140-4F64-A0F9-1B8BEBA02BB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BC15E7-1140-4F64-A0F9-1B8BEBA02BB7}" type="slidenum">
              <a:rPr lang="pl-PL" smtClean="0"/>
              <a:pPr/>
              <a:t>15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AFFD1-8FDC-4865-ADA7-0C0758BF0D36}" type="datetime1">
              <a:rPr lang="pl-PL" smtClean="0"/>
              <a:pPr/>
              <a:t>2021-10-26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8F8-7046-418F-935B-073A74298D8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2DA26-F633-49EE-8931-7CE4C2A453D5}" type="datetime1">
              <a:rPr lang="pl-PL" smtClean="0"/>
              <a:pPr/>
              <a:t>2021-10-26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8F8-7046-418F-935B-073A74298D8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C932-F70A-4415-9E28-1F9D9EC28169}" type="datetime1">
              <a:rPr lang="pl-PL" smtClean="0"/>
              <a:pPr/>
              <a:t>2021-10-26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8F8-7046-418F-935B-073A74298D8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24032-B58D-41BB-AF43-6C6D8AABC1BC}" type="datetime1">
              <a:rPr lang="pl-PL" smtClean="0"/>
              <a:pPr/>
              <a:t>2021-10-26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8F8-7046-418F-935B-073A74298D8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A92BA-3336-4955-9521-D1FFF6992AFE}" type="datetime1">
              <a:rPr lang="pl-PL" smtClean="0"/>
              <a:pPr/>
              <a:t>2021-10-26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8F8-7046-418F-935B-073A74298D8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DAB00-B331-474C-8387-9DCD50C178E4}" type="datetime1">
              <a:rPr lang="pl-PL" smtClean="0"/>
              <a:pPr/>
              <a:t>2021-10-26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8F8-7046-418F-935B-073A74298D8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74CDE-CC08-4778-96FD-A40B0FE145D1}" type="datetime1">
              <a:rPr lang="pl-PL" smtClean="0"/>
              <a:pPr/>
              <a:t>2021-10-26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8F8-7046-418F-935B-073A74298D8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DF0E0-5C9F-4E31-909C-B3F583919AB3}" type="datetime1">
              <a:rPr lang="pl-PL" smtClean="0"/>
              <a:pPr/>
              <a:t>2021-10-26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8F8-7046-418F-935B-073A74298D8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5E9BC-F4ED-4085-BD83-811676F3E6C9}" type="datetime1">
              <a:rPr lang="pl-PL" smtClean="0"/>
              <a:pPr/>
              <a:t>2021-10-26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8F8-7046-418F-935B-073A74298D8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DD200-0154-4CF5-B0F1-04133C2ACB71}" type="datetime1">
              <a:rPr lang="pl-PL" smtClean="0"/>
              <a:pPr/>
              <a:t>2021-10-26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8F8-7046-418F-935B-073A74298D8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BB997-36C3-46D2-856E-43BEEB545D83}" type="datetime1">
              <a:rPr lang="pl-PL" smtClean="0"/>
              <a:pPr/>
              <a:t>2021-10-26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8F8-7046-418F-935B-073A74298D8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1D679-7023-4800-83D1-7C6417090060}" type="datetime1">
              <a:rPr lang="pl-PL" smtClean="0"/>
              <a:pPr/>
              <a:t>2021-10-26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BB8F8-7046-418F-935B-073A74298D8A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txBody>
          <a:bodyPr tIns="90000" bIns="90000"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Sprawozdanie </a:t>
            </a:r>
            <a:br>
              <a:rPr lang="pl-PL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 egzaminu ósmoklasisty</a:t>
            </a:r>
            <a:br>
              <a:rPr lang="pl-PL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 języka polskiego za rok 2020 / 2021</a:t>
            </a:r>
            <a:br>
              <a:rPr lang="pl-PL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uczniów </a:t>
            </a:r>
            <a:br>
              <a:rPr lang="pl-PL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Zespołu Szkolno – Przedszkolnego </a:t>
            </a:r>
            <a:br>
              <a:rPr lang="pl-PL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 Rakowie</a:t>
            </a:r>
            <a:br>
              <a:rPr lang="pl-PL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kończących klasę VIII.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8F8-7046-418F-935B-073A74298D8A}" type="slidenum">
              <a:rPr lang="pl-PL" smtClean="0"/>
              <a:pPr/>
              <a:t>10</a:t>
            </a:fld>
            <a:endParaRPr 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0" y="0"/>
            <a:ext cx="9144000" cy="1407048"/>
          </a:xfrm>
          <a:prstGeom prst="rect">
            <a:avLst/>
          </a:prstGeom>
          <a:noFill/>
        </p:spPr>
        <p:txBody>
          <a:bodyPr wrap="square" lIns="540000" tIns="360000" rIns="540000" bIns="180000" rtlCol="0">
            <a:spAutoFit/>
          </a:bodyPr>
          <a:lstStyle/>
          <a:p>
            <a:pPr algn="ctr"/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Skala </a:t>
            </a:r>
            <a:r>
              <a:rPr lang="pl-PL" sz="2800">
                <a:latin typeface="Times New Roman" pitchFamily="18" charset="0"/>
                <a:cs typeface="Times New Roman" pitchFamily="18" charset="0"/>
              </a:rPr>
              <a:t>staninowa </a:t>
            </a:r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średnich wyników szkół (w %)</a:t>
            </a:r>
          </a:p>
          <a:p>
            <a:pPr algn="ctr"/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z egzaminu ósmoklasisty w 2021 r.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2267744" y="1340768"/>
          <a:ext cx="4392488" cy="499752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21962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62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000">
                <a:tc gridSpan="2">
                  <a:txBody>
                    <a:bodyPr/>
                    <a:lstStyle/>
                    <a:p>
                      <a:pPr algn="ctr"/>
                      <a:r>
                        <a:rPr lang="pl-PL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Język polski</a:t>
                      </a:r>
                    </a:p>
                  </a:txBody>
                  <a:tcPr marT="90000" marB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l-PL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90000" marB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pl-PL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Wynik procentowy</a:t>
                      </a:r>
                    </a:p>
                  </a:txBody>
                  <a:tcPr marT="90000" marB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Stanin</a:t>
                      </a:r>
                    </a:p>
                  </a:txBody>
                  <a:tcPr marT="90000" marB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r"/>
                      <a:r>
                        <a:rPr lang="pl-PL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 – 21</a:t>
                      </a:r>
                    </a:p>
                  </a:txBody>
                  <a:tcPr marL="90000" marR="270000" marT="90000" marB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T="90000" marB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r"/>
                      <a:r>
                        <a:rPr lang="pl-PL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 – 35</a:t>
                      </a:r>
                    </a:p>
                  </a:txBody>
                  <a:tcPr marL="90000" marR="270000" marT="90000" marB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T="90000" marB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r"/>
                      <a:r>
                        <a:rPr lang="pl-PL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 – 48</a:t>
                      </a:r>
                    </a:p>
                  </a:txBody>
                  <a:tcPr marL="90000" marR="270000" marT="90000" marB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T="90000" marB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r"/>
                      <a:r>
                        <a:rPr lang="pl-PL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 – 57</a:t>
                      </a:r>
                    </a:p>
                  </a:txBody>
                  <a:tcPr marL="90000" marR="270000" marT="90000" marB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T="90000" marB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r"/>
                      <a:r>
                        <a:rPr lang="pl-PL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 – 66</a:t>
                      </a:r>
                    </a:p>
                  </a:txBody>
                  <a:tcPr marL="90000" marR="270000" marT="90000" marB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T="90000" marB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r"/>
                      <a:r>
                        <a:rPr lang="pl-PL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 – 75</a:t>
                      </a:r>
                    </a:p>
                  </a:txBody>
                  <a:tcPr marL="90000" marR="270000" marT="90000" marB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T="90000" marB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r"/>
                      <a:r>
                        <a:rPr lang="pl-PL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76 – 83</a:t>
                      </a:r>
                    </a:p>
                  </a:txBody>
                  <a:tcPr marL="90000" marR="270000" marT="90000" marB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T="90000" marB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r"/>
                      <a:r>
                        <a:rPr lang="pl-PL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 – 88</a:t>
                      </a:r>
                    </a:p>
                  </a:txBody>
                  <a:tcPr marL="90000" marR="270000" marT="90000" marB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T="90000" marB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r"/>
                      <a:r>
                        <a:rPr lang="pl-PL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89 - 100</a:t>
                      </a:r>
                    </a:p>
                  </a:txBody>
                  <a:tcPr marL="90000" marR="270000" marT="90000" marB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T="90000" marB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0" y="0"/>
            <a:ext cx="9144000" cy="976161"/>
          </a:xfrm>
          <a:prstGeom prst="rect">
            <a:avLst/>
          </a:prstGeom>
          <a:noFill/>
        </p:spPr>
        <p:txBody>
          <a:bodyPr wrap="square" lIns="540000" tIns="360000" rIns="540000" bIns="180000" rtlCol="0">
            <a:spAutoFit/>
          </a:bodyPr>
          <a:lstStyle/>
          <a:p>
            <a:pPr algn="ctr"/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Wyniki szkoły na skali </a:t>
            </a:r>
            <a:r>
              <a:rPr lang="pl-PL" sz="2800" dirty="0" err="1">
                <a:latin typeface="Times New Roman" pitchFamily="18" charset="0"/>
                <a:cs typeface="Times New Roman" pitchFamily="18" charset="0"/>
              </a:rPr>
              <a:t>staninowej</a:t>
            </a:r>
            <a:endParaRPr lang="pl-PL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251521" y="1916832"/>
          <a:ext cx="8568950" cy="2360488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{2D5ABB26-0587-4C30-8999-92F81FD0307C}</a:tableStyleId>
              </a:tblPr>
              <a:tblGrid>
                <a:gridCol w="19442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602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8072">
                <a:tc rowSpan="2">
                  <a:txBody>
                    <a:bodyPr/>
                    <a:lstStyle/>
                    <a:p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</a:p>
                  </a:txBody>
                  <a:tcPr marL="90000" marR="90000" marT="90000" marB="90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l-PL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l-PL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088">
                <a:tc vMerge="1">
                  <a:txBody>
                    <a:bodyPr/>
                    <a:lstStyle/>
                    <a:p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latin typeface="Times New Roman" pitchFamily="18" charset="0"/>
                          <a:cs typeface="Times New Roman" pitchFamily="18" charset="0"/>
                        </a:rPr>
                        <a:t>Wynik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latin typeface="Times New Roman" pitchFamily="18" charset="0"/>
                          <a:cs typeface="Times New Roman" pitchFamily="18" charset="0"/>
                        </a:rPr>
                        <a:t>Stanin</a:t>
                      </a:r>
                    </a:p>
                    <a:p>
                      <a:pPr algn="ctr"/>
                      <a:r>
                        <a:rPr lang="pl-PL" sz="1800" b="1" dirty="0">
                          <a:latin typeface="Times New Roman" pitchFamily="18" charset="0"/>
                          <a:cs typeface="Times New Roman" pitchFamily="18" charset="0"/>
                        </a:rPr>
                        <a:t>Przedział wyników</a:t>
                      </a:r>
                    </a:p>
                  </a:txBody>
                  <a:tcPr marT="90000" marB="90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latin typeface="Times New Roman" pitchFamily="18" charset="0"/>
                          <a:cs typeface="Times New Roman" pitchFamily="18" charset="0"/>
                        </a:rPr>
                        <a:t>Wynik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latin typeface="Times New Roman" pitchFamily="18" charset="0"/>
                          <a:cs typeface="Times New Roman" pitchFamily="18" charset="0"/>
                        </a:rPr>
                        <a:t>Stanin</a:t>
                      </a:r>
                    </a:p>
                    <a:p>
                      <a:pPr algn="ctr"/>
                      <a:r>
                        <a:rPr lang="pl-PL" sz="1800" b="1" dirty="0">
                          <a:latin typeface="Times New Roman" pitchFamily="18" charset="0"/>
                          <a:cs typeface="Times New Roman" pitchFamily="18" charset="0"/>
                        </a:rPr>
                        <a:t>Przedział wyników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0328">
                <a:tc>
                  <a:txBody>
                    <a:bodyPr/>
                    <a:lstStyle/>
                    <a:p>
                      <a:pPr algn="ctr"/>
                      <a:r>
                        <a:rPr lang="pl-PL" sz="2400" b="0" baseline="0" dirty="0">
                          <a:latin typeface="Times New Roman" pitchFamily="18" charset="0"/>
                          <a:cs typeface="Times New Roman" pitchFamily="18" charset="0"/>
                        </a:rPr>
                        <a:t>Język polski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>
                          <a:latin typeface="Times New Roman" pitchFamily="18" charset="0"/>
                          <a:cs typeface="Times New Roman" pitchFamily="18" charset="0"/>
                        </a:rPr>
                        <a:t>58%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  <a:p>
                      <a:pPr algn="ctr"/>
                      <a:r>
                        <a:rPr lang="pl-PL" sz="2400" dirty="0">
                          <a:latin typeface="Times New Roman" pitchFamily="18" charset="0"/>
                          <a:cs typeface="Times New Roman" pitchFamily="18" charset="0"/>
                        </a:rPr>
                        <a:t>58 – 61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>
                          <a:latin typeface="Times New Roman" pitchFamily="18" charset="0"/>
                          <a:cs typeface="Times New Roman" pitchFamily="18" charset="0"/>
                        </a:rPr>
                        <a:t>52%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 algn="ctr"/>
                      <a:r>
                        <a:rPr lang="pl-PL" sz="2400" dirty="0">
                          <a:latin typeface="Times New Roman" pitchFamily="18" charset="0"/>
                          <a:cs typeface="Times New Roman" pitchFamily="18" charset="0"/>
                        </a:rPr>
                        <a:t>49 – 57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8F8-7046-418F-935B-073A74298D8A}" type="slidenum">
              <a:rPr lang="pl-PL" smtClean="0"/>
              <a:pPr/>
              <a:t>11</a:t>
            </a:fld>
            <a:endParaRPr lang="pl-PL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0" y="0"/>
            <a:ext cx="9144000" cy="1644545"/>
          </a:xfrm>
          <a:prstGeom prst="rect">
            <a:avLst/>
          </a:prstGeom>
          <a:noFill/>
        </p:spPr>
        <p:txBody>
          <a:bodyPr wrap="square" lIns="540000" tIns="540000" rIns="540000" bIns="540000" rtlCol="0">
            <a:spAutoFit/>
          </a:bodyPr>
          <a:lstStyle/>
          <a:p>
            <a:pPr algn="ctr"/>
            <a:r>
              <a:rPr lang="pl-PL" sz="3600" b="1" dirty="0">
                <a:latin typeface="Times New Roman" pitchFamily="18" charset="0"/>
                <a:cs typeface="Times New Roman" pitchFamily="18" charset="0"/>
              </a:rPr>
              <a:t>Wnioski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0" y="1700808"/>
            <a:ext cx="9144000" cy="3595170"/>
          </a:xfrm>
          <a:prstGeom prst="rect">
            <a:avLst/>
          </a:prstGeom>
          <a:noFill/>
        </p:spPr>
        <p:txBody>
          <a:bodyPr wrap="square" lIns="540000" tIns="180000" rIns="540000" bIns="180000" rtlCol="0">
            <a:spAutoFit/>
          </a:bodyPr>
          <a:lstStyle/>
          <a:p>
            <a:pPr indent="363538" algn="just">
              <a:lnSpc>
                <a:spcPct val="150000"/>
              </a:lnSpc>
            </a:pPr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Skala </a:t>
            </a:r>
            <a:r>
              <a:rPr lang="pl-PL" sz="2800" dirty="0" err="1">
                <a:latin typeface="Times New Roman" pitchFamily="18" charset="0"/>
                <a:cs typeface="Times New Roman" pitchFamily="18" charset="0"/>
              </a:rPr>
              <a:t>staninowa</a:t>
            </a:r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 pokazuje, że uczniowie w roku 2021 uplasowali się w staninie 4 (skala od 1 do 9).</a:t>
            </a:r>
          </a:p>
          <a:p>
            <a:pPr indent="363538" algn="just">
              <a:lnSpc>
                <a:spcPct val="150000"/>
              </a:lnSpc>
            </a:pPr>
            <a:endParaRPr lang="pl-PL" sz="2800" dirty="0">
              <a:latin typeface="Times New Roman" pitchFamily="18" charset="0"/>
              <a:cs typeface="Times New Roman" pitchFamily="18" charset="0"/>
            </a:endParaRPr>
          </a:p>
          <a:p>
            <a:pPr indent="363538" algn="just">
              <a:lnSpc>
                <a:spcPct val="150000"/>
              </a:lnSpc>
            </a:pPr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W porównaniu z rokiem 2019 i 2020 jest to stanin     o 1 niższy.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8F8-7046-418F-935B-073A74298D8A}" type="slidenum">
              <a:rPr lang="pl-PL" smtClean="0"/>
              <a:pPr/>
              <a:t>12</a:t>
            </a:fld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8F8-7046-418F-935B-073A74298D8A}" type="slidenum">
              <a:rPr lang="pl-PL" smtClean="0"/>
              <a:pPr/>
              <a:t>13</a:t>
            </a:fld>
            <a:endParaRPr 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0" y="0"/>
            <a:ext cx="9144000" cy="976161"/>
          </a:xfrm>
          <a:prstGeom prst="rect">
            <a:avLst/>
          </a:prstGeom>
          <a:noFill/>
        </p:spPr>
        <p:txBody>
          <a:bodyPr wrap="square" lIns="540000" tIns="360000" rIns="540000" bIns="180000" rtlCol="0">
            <a:spAutoFit/>
          </a:bodyPr>
          <a:lstStyle/>
          <a:p>
            <a:pPr algn="ctr"/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Łatwość testu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251520" y="1412776"/>
          <a:ext cx="8640000" cy="2754056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{2D5ABB26-0587-4C30-8999-92F81FD0307C}</a:tableStyleId>
              </a:tblPr>
              <a:tblGrid>
                <a:gridCol w="270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8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8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latin typeface="Times New Roman" pitchFamily="18" charset="0"/>
                          <a:cs typeface="Times New Roman" pitchFamily="18" charset="0"/>
                        </a:rPr>
                        <a:t>Łatwość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spc="-100" baseline="0" dirty="0">
                          <a:latin typeface="Times New Roman" pitchFamily="18" charset="0"/>
                          <a:cs typeface="Times New Roman" pitchFamily="18" charset="0"/>
                        </a:rPr>
                        <a:t>0,01 - 0,19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spc="-100" baseline="0" dirty="0">
                          <a:latin typeface="Times New Roman" pitchFamily="18" charset="0"/>
                          <a:cs typeface="Times New Roman" pitchFamily="18" charset="0"/>
                        </a:rPr>
                        <a:t>0,20 - 0,49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latin typeface="Times New Roman" pitchFamily="18" charset="0"/>
                          <a:cs typeface="Times New Roman" pitchFamily="18" charset="0"/>
                        </a:rPr>
                        <a:t>0,50 - 0,69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latin typeface="Times New Roman" pitchFamily="18" charset="0"/>
                          <a:cs typeface="Times New Roman" pitchFamily="18" charset="0"/>
                        </a:rPr>
                        <a:t>0,70 - 0,89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latin typeface="Times New Roman" pitchFamily="18" charset="0"/>
                          <a:cs typeface="Times New Roman" pitchFamily="18" charset="0"/>
                        </a:rPr>
                        <a:t>0,90 - 1,00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0000"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latin typeface="Times New Roman" pitchFamily="18" charset="0"/>
                          <a:cs typeface="Times New Roman" pitchFamily="18" charset="0"/>
                        </a:rPr>
                        <a:t>Arkusz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>
                          <a:latin typeface="Times New Roman" pitchFamily="18" charset="0"/>
                          <a:cs typeface="Times New Roman" pitchFamily="18" charset="0"/>
                        </a:rPr>
                        <a:t>Bardzo trudny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>
                          <a:latin typeface="Times New Roman" pitchFamily="18" charset="0"/>
                          <a:cs typeface="Times New Roman" pitchFamily="18" charset="0"/>
                        </a:rPr>
                        <a:t>Trudny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 err="1">
                          <a:latin typeface="Times New Roman" pitchFamily="18" charset="0"/>
                          <a:cs typeface="Times New Roman" pitchFamily="18" charset="0"/>
                        </a:rPr>
                        <a:t>Umiarko-wanie</a:t>
                      </a:r>
                      <a:r>
                        <a:rPr lang="pl-PL" sz="1800" b="0" dirty="0">
                          <a:latin typeface="Times New Roman" pitchFamily="18" charset="0"/>
                          <a:cs typeface="Times New Roman" pitchFamily="18" charset="0"/>
                        </a:rPr>
                        <a:t> trudny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>
                          <a:latin typeface="Times New Roman" pitchFamily="18" charset="0"/>
                          <a:cs typeface="Times New Roman" pitchFamily="18" charset="0"/>
                        </a:rPr>
                        <a:t>Łatwy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>
                          <a:latin typeface="Times New Roman" pitchFamily="18" charset="0"/>
                          <a:cs typeface="Times New Roman" pitchFamily="18" charset="0"/>
                        </a:rPr>
                        <a:t>Bardzo łatwy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0000">
                <a:tc>
                  <a:txBody>
                    <a:bodyPr/>
                    <a:lstStyle/>
                    <a:p>
                      <a:pPr algn="l"/>
                      <a:r>
                        <a:rPr lang="pl-PL" sz="2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Język polski - kraj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0000">
                <a:tc>
                  <a:txBody>
                    <a:bodyPr/>
                    <a:lstStyle/>
                    <a:p>
                      <a:pPr algn="l"/>
                      <a:r>
                        <a:rPr lang="pl-PL" sz="2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Język polski -</a:t>
                      </a:r>
                      <a:r>
                        <a:rPr lang="pl-PL" sz="20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szkoła</a:t>
                      </a:r>
                      <a:endParaRPr lang="pl-PL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0,52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0" y="0"/>
            <a:ext cx="9144000" cy="1644545"/>
          </a:xfrm>
          <a:prstGeom prst="rect">
            <a:avLst/>
          </a:prstGeom>
          <a:noFill/>
        </p:spPr>
        <p:txBody>
          <a:bodyPr wrap="square" lIns="540000" tIns="540000" rIns="540000" bIns="540000" rtlCol="0">
            <a:spAutoFit/>
          </a:bodyPr>
          <a:lstStyle/>
          <a:p>
            <a:pPr algn="ctr"/>
            <a:r>
              <a:rPr lang="pl-PL" sz="3600" b="1" dirty="0">
                <a:latin typeface="Times New Roman" pitchFamily="18" charset="0"/>
                <a:cs typeface="Times New Roman" pitchFamily="18" charset="0"/>
              </a:rPr>
              <a:t>Wnioski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0" y="1700808"/>
            <a:ext cx="9144000" cy="4056834"/>
          </a:xfrm>
          <a:prstGeom prst="rect">
            <a:avLst/>
          </a:prstGeom>
          <a:noFill/>
        </p:spPr>
        <p:txBody>
          <a:bodyPr wrap="square" lIns="540000" tIns="180000" rIns="540000" bIns="180000" rtlCol="0">
            <a:spAutoFit/>
          </a:bodyPr>
          <a:lstStyle/>
          <a:p>
            <a:pPr indent="363538" algn="just">
              <a:lnSpc>
                <a:spcPct val="150000"/>
              </a:lnSpc>
            </a:pPr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Test okazał się dla uczniów naszej szkoły, podobnie jak dla ósmoklasistów całego kraju, testem umiarkowanie trudnym.</a:t>
            </a:r>
          </a:p>
          <a:p>
            <a:pPr indent="363538" algn="just">
              <a:lnSpc>
                <a:spcPct val="150000"/>
              </a:lnSpc>
            </a:pPr>
            <a:endParaRPr lang="pl-PL" sz="2000" dirty="0">
              <a:latin typeface="Times New Roman" pitchFamily="18" charset="0"/>
              <a:cs typeface="Times New Roman" pitchFamily="18" charset="0"/>
            </a:endParaRPr>
          </a:p>
          <a:p>
            <a:pPr indent="363538" algn="just">
              <a:lnSpc>
                <a:spcPct val="150000"/>
              </a:lnSpc>
            </a:pPr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Obydwie grupy uczniów osiągnęły wynik mieszczący się w przedziale 0,50 – 0,69.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8F8-7046-418F-935B-073A74298D8A}" type="slidenum">
              <a:rPr lang="pl-PL" smtClean="0"/>
              <a:pPr/>
              <a:t>14</a:t>
            </a:fld>
            <a:endParaRPr lang="pl-PL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8F8-7046-418F-935B-073A74298D8A}" type="slidenum">
              <a:rPr lang="pl-PL" smtClean="0"/>
              <a:pPr/>
              <a:t>15</a:t>
            </a:fld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0" y="0"/>
            <a:ext cx="9144000" cy="1791769"/>
          </a:xfrm>
          <a:prstGeom prst="rect">
            <a:avLst/>
          </a:prstGeom>
          <a:noFill/>
        </p:spPr>
        <p:txBody>
          <a:bodyPr wrap="square" lIns="540000" tIns="360000" rIns="540000" bIns="180000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Jakościowa analiza wyników badań.</a:t>
            </a:r>
          </a:p>
          <a:p>
            <a:pPr algn="ctr"/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Wartość wskaźnika łatwości i jego interpretacja  przy poszczególnych zadaniach.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251520" y="1772816"/>
          <a:ext cx="8639999" cy="3672056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{2D5ABB26-0587-4C30-8999-92F81FD0307C}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47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47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47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47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247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/>
                      <a:endParaRPr lang="pl-PL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spc="-100" baseline="0" dirty="0">
                          <a:latin typeface="Times New Roman" pitchFamily="18" charset="0"/>
                          <a:cs typeface="Times New Roman" pitchFamily="18" charset="0"/>
                        </a:rPr>
                        <a:t>0,01 - 0,19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spc="-100" baseline="0" dirty="0">
                          <a:latin typeface="Times New Roman" pitchFamily="18" charset="0"/>
                          <a:cs typeface="Times New Roman" pitchFamily="18" charset="0"/>
                        </a:rPr>
                        <a:t>0,20 - 0,49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latin typeface="Times New Roman" pitchFamily="18" charset="0"/>
                          <a:cs typeface="Times New Roman" pitchFamily="18" charset="0"/>
                        </a:rPr>
                        <a:t>0,50 - 0,69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latin typeface="Times New Roman" pitchFamily="18" charset="0"/>
                          <a:cs typeface="Times New Roman" pitchFamily="18" charset="0"/>
                        </a:rPr>
                        <a:t>0,70 - 0,89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latin typeface="Times New Roman" pitchFamily="18" charset="0"/>
                          <a:cs typeface="Times New Roman" pitchFamily="18" charset="0"/>
                        </a:rPr>
                        <a:t>0,90 - 1,00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68000"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latin typeface="Times New Roman" pitchFamily="18" charset="0"/>
                          <a:cs typeface="Times New Roman" pitchFamily="18" charset="0"/>
                        </a:rPr>
                        <a:t>Interpretacja</a:t>
                      </a:r>
                      <a:r>
                        <a:rPr lang="pl-PL" sz="18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łatwości zadania</a:t>
                      </a:r>
                      <a:endParaRPr lang="pl-PL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>
                          <a:latin typeface="Times New Roman" pitchFamily="18" charset="0"/>
                          <a:cs typeface="Times New Roman" pitchFamily="18" charset="0"/>
                        </a:rPr>
                        <a:t>Zadanie bardzo trudne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>
                          <a:latin typeface="Times New Roman" pitchFamily="18" charset="0"/>
                          <a:cs typeface="Times New Roman" pitchFamily="18" charset="0"/>
                        </a:rPr>
                        <a:t>Zadanie trudne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>
                          <a:latin typeface="Times New Roman" pitchFamily="18" charset="0"/>
                          <a:cs typeface="Times New Roman" pitchFamily="18" charset="0"/>
                        </a:rPr>
                        <a:t>Zadanie </a:t>
                      </a:r>
                      <a:r>
                        <a:rPr lang="pl-PL" sz="1800" b="0" dirty="0" err="1">
                          <a:latin typeface="Times New Roman" pitchFamily="18" charset="0"/>
                          <a:cs typeface="Times New Roman" pitchFamily="18" charset="0"/>
                        </a:rPr>
                        <a:t>umiarko-wanie</a:t>
                      </a:r>
                      <a:r>
                        <a:rPr lang="pl-PL" sz="1800" b="0" dirty="0">
                          <a:latin typeface="Times New Roman" pitchFamily="18" charset="0"/>
                          <a:cs typeface="Times New Roman" pitchFamily="18" charset="0"/>
                        </a:rPr>
                        <a:t> trudne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>
                          <a:latin typeface="Times New Roman" pitchFamily="18" charset="0"/>
                          <a:cs typeface="Times New Roman" pitchFamily="18" charset="0"/>
                        </a:rPr>
                        <a:t>Zadanie łatwe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>
                          <a:latin typeface="Times New Roman" pitchFamily="18" charset="0"/>
                          <a:cs typeface="Times New Roman" pitchFamily="18" charset="0"/>
                        </a:rPr>
                        <a:t>Bardzo łatwy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0000">
                <a:tc>
                  <a:txBody>
                    <a:bodyPr/>
                    <a:lstStyle/>
                    <a:p>
                      <a:pPr algn="l"/>
                      <a:endParaRPr lang="pl-PL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7.2, 15, 18J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16, 19, 19Kl, 19Kt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1, 2, 4,</a:t>
                      </a:r>
                      <a:r>
                        <a:rPr lang="pl-PL" sz="20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5, 7.1, 13, 17,18 t, 19Rt, 19EE</a:t>
                      </a:r>
                      <a:endParaRPr lang="pl-PL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3, 6, 8, 9, 10, 11, 12,</a:t>
                      </a:r>
                      <a:r>
                        <a:rPr lang="pl-PL" sz="20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14</a:t>
                      </a:r>
                      <a:endParaRPr lang="pl-PL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8F8-7046-418F-935B-073A74298D8A}" type="slidenum">
              <a:rPr lang="pl-PL" smtClean="0"/>
              <a:pPr/>
              <a:t>16</a:t>
            </a:fld>
            <a:endParaRPr 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0" y="908720"/>
            <a:ext cx="9144000" cy="5598625"/>
          </a:xfrm>
          <a:prstGeom prst="rect">
            <a:avLst/>
          </a:prstGeom>
          <a:noFill/>
        </p:spPr>
        <p:txBody>
          <a:bodyPr wrap="square" lIns="540000" tIns="90000" rIns="540000" bIns="90000" rtlCol="0">
            <a:spAutoFit/>
          </a:bodyPr>
          <a:lstStyle/>
          <a:p>
            <a:pPr indent="358775" algn="just"/>
            <a:r>
              <a:rPr lang="pl-PL" sz="2200" dirty="0">
                <a:latin typeface="Times New Roman" pitchFamily="18" charset="0"/>
                <a:cs typeface="Times New Roman" pitchFamily="18" charset="0"/>
              </a:rPr>
              <a:t>Uczniowie opanowali umiejętności określone w podstawie programowej na bardzo różnym poziomie – od dobrego                       do niezadowalającego.</a:t>
            </a:r>
          </a:p>
          <a:p>
            <a:pPr indent="358775" algn="just"/>
            <a:r>
              <a:rPr lang="pl-PL" sz="2200" dirty="0">
                <a:latin typeface="Times New Roman" pitchFamily="18" charset="0"/>
                <a:cs typeface="Times New Roman" pitchFamily="18" charset="0"/>
              </a:rPr>
              <a:t>Dwa i pół zadania okazało się dla nich bardzo trudnymi, dwa zadania były trudne, dziesięć zadań było dla nich umiarkowanie trudne, a osiem było łatwe.</a:t>
            </a:r>
          </a:p>
          <a:p>
            <a:pPr indent="358775" algn="just"/>
            <a:r>
              <a:rPr lang="pl-PL" sz="2200" dirty="0">
                <a:latin typeface="Times New Roman" pitchFamily="18" charset="0"/>
                <a:cs typeface="Times New Roman" pitchFamily="18" charset="0"/>
              </a:rPr>
              <a:t>Bardzo trudne okazało się dla nich zadanie 7.2, w którym badano czy uczeń potrafi rozpoznać rodzaje literackie, określić cechy charakterystyczne dla utworów epickich i przypisać konkretny utwór do rodzaju literackiego.</a:t>
            </a:r>
          </a:p>
          <a:p>
            <a:pPr indent="358775" algn="just"/>
            <a:r>
              <a:rPr lang="pl-PL" sz="2200" dirty="0">
                <a:latin typeface="Times New Roman" pitchFamily="18" charset="0"/>
                <a:cs typeface="Times New Roman" pitchFamily="18" charset="0"/>
              </a:rPr>
              <a:t>Bardzo trudne było dla nich również zadanie 15, w którym należało wykazać się znajomością treści i problematyki lektury obowiązkowej oraz umiejętnością argumentowania. </a:t>
            </a:r>
          </a:p>
          <a:p>
            <a:pPr indent="358775" algn="just"/>
            <a:r>
              <a:rPr lang="pl-PL" sz="2200" dirty="0">
                <a:latin typeface="Times New Roman" pitchFamily="18" charset="0"/>
                <a:cs typeface="Times New Roman" pitchFamily="18" charset="0"/>
              </a:rPr>
              <a:t>Trudności dotyczyły również części zadania 18 – uczniowie dobrze poradzili sobie z kompozycją zaproszenia, natomiast ich ortografia        i interpunkcja  została oceniona na 0%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0" y="1"/>
            <a:ext cx="9144000" cy="1317381"/>
          </a:xfrm>
          <a:prstGeom prst="rect">
            <a:avLst/>
          </a:prstGeom>
          <a:noFill/>
        </p:spPr>
        <p:txBody>
          <a:bodyPr wrap="square" lIns="540000" tIns="360000" rIns="540000" bIns="360000" rtlCol="0">
            <a:spAutoFit/>
          </a:bodyPr>
          <a:lstStyle/>
          <a:p>
            <a:pPr algn="ctr"/>
            <a:r>
              <a:rPr lang="pl-PL" sz="3600" b="1" dirty="0">
                <a:latin typeface="Times New Roman" pitchFamily="18" charset="0"/>
                <a:cs typeface="Times New Roman" pitchFamily="18" charset="0"/>
              </a:rPr>
              <a:t>Wniosek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07504" y="1052732"/>
          <a:ext cx="3096344" cy="56886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4782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Numer zadania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Woj. Świętokrzyskie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Szkoła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36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36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336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336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336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336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336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336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336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336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336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336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336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336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336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336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336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336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7336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0" y="0"/>
            <a:ext cx="9144000" cy="1277030"/>
          </a:xfrm>
          <a:prstGeom prst="rect">
            <a:avLst/>
          </a:prstGeom>
          <a:noFill/>
        </p:spPr>
        <p:txBody>
          <a:bodyPr wrap="square" lIns="540000" tIns="180000" rIns="540000" bIns="180000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Analizy jakościowe</a:t>
            </a:r>
          </a:p>
          <a:p>
            <a:pPr algn="ctr"/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Poziom wykonania poszczególnych zadań.</a:t>
            </a:r>
          </a:p>
        </p:txBody>
      </p:sp>
      <p:graphicFrame>
        <p:nvGraphicFramePr>
          <p:cNvPr id="7" name="Wykres 6"/>
          <p:cNvGraphicFramePr/>
          <p:nvPr/>
        </p:nvGraphicFramePr>
        <p:xfrm>
          <a:off x="3131840" y="1124744"/>
          <a:ext cx="5904656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ymbol zastępczy numeru slajdu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FDBB8F8-7046-418F-935B-073A74298D8A}" type="slidenum">
              <a:rPr lang="pl-PL" smtClean="0"/>
              <a:pPr/>
              <a:t>17</a:t>
            </a:fld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8F8-7046-418F-935B-073A74298D8A}" type="slidenum">
              <a:rPr lang="pl-PL" smtClean="0"/>
              <a:pPr/>
              <a:t>18</a:t>
            </a:fld>
            <a:endParaRPr 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0" y="0"/>
            <a:ext cx="9144000" cy="1240679"/>
          </a:xfrm>
          <a:prstGeom prst="rect">
            <a:avLst/>
          </a:prstGeom>
          <a:noFill/>
        </p:spPr>
        <p:txBody>
          <a:bodyPr wrap="square" lIns="540000" tIns="180000" rIns="540000" bIns="180000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sz="2800" spc="-70" dirty="0">
                <a:latin typeface="Times New Roman" pitchFamily="18" charset="0"/>
                <a:cs typeface="Times New Roman" pitchFamily="18" charset="0"/>
              </a:rPr>
              <a:t>Poziom wykonania wymagań w szkole na tle województwa</a:t>
            </a:r>
          </a:p>
          <a:p>
            <a:pPr algn="ctr"/>
            <a:r>
              <a:rPr lang="pl-PL" sz="2400" spc="-140" dirty="0">
                <a:latin typeface="Times New Roman" pitchFamily="18" charset="0"/>
                <a:cs typeface="Times New Roman" pitchFamily="18" charset="0"/>
              </a:rPr>
              <a:t>Średnie wyniki uczniów w zakresie poszczególnych obszarów umiejętności.</a:t>
            </a:r>
          </a:p>
        </p:txBody>
      </p:sp>
      <p:graphicFrame>
        <p:nvGraphicFramePr>
          <p:cNvPr id="4" name="Wykres 3"/>
          <p:cNvGraphicFramePr/>
          <p:nvPr/>
        </p:nvGraphicFramePr>
        <p:xfrm>
          <a:off x="179512" y="1340768"/>
          <a:ext cx="8712968" cy="5128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0" y="0"/>
            <a:ext cx="9144000" cy="1157918"/>
          </a:xfrm>
          <a:prstGeom prst="rect">
            <a:avLst/>
          </a:prstGeom>
          <a:noFill/>
        </p:spPr>
        <p:txBody>
          <a:bodyPr wrap="square" lIns="360000" tIns="360000" rIns="360000" bIns="360000" rtlCol="0">
            <a:spAutoFit/>
          </a:bodyPr>
          <a:lstStyle/>
          <a:p>
            <a:pPr algn="ctr"/>
            <a:r>
              <a:rPr lang="pl-PL" sz="2800" b="1" dirty="0">
                <a:latin typeface="Times New Roman" pitchFamily="18" charset="0"/>
                <a:cs typeface="Times New Roman" pitchFamily="18" charset="0"/>
              </a:rPr>
              <a:t>Poziom wykonania zadań w szkole na tle województwa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0" y="908720"/>
            <a:ext cx="9144000" cy="5718828"/>
          </a:xfrm>
          <a:prstGeom prst="rect">
            <a:avLst/>
          </a:prstGeom>
          <a:noFill/>
        </p:spPr>
        <p:txBody>
          <a:bodyPr wrap="square" lIns="540000" tIns="180000" rIns="540000" bIns="180000" rtlCol="0">
            <a:spAutoFit/>
          </a:bodyPr>
          <a:lstStyle/>
          <a:p>
            <a:pPr indent="363538" algn="just"/>
            <a:r>
              <a:rPr lang="pl-PL" sz="2400" b="1" u="sng" dirty="0">
                <a:latin typeface="Times New Roman" pitchFamily="18" charset="0"/>
                <a:cs typeface="Times New Roman" pitchFamily="18" charset="0"/>
              </a:rPr>
              <a:t>Kształcenie literackie.</a:t>
            </a:r>
          </a:p>
          <a:p>
            <a:pPr indent="363538" algn="just"/>
            <a:endParaRPr lang="pl-PL" sz="1200" dirty="0">
              <a:latin typeface="Times New Roman" pitchFamily="18" charset="0"/>
              <a:cs typeface="Times New Roman" pitchFamily="18" charset="0"/>
            </a:endParaRPr>
          </a:p>
          <a:p>
            <a:pPr indent="363538" algn="just"/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Sprawność ta sprawdzana była na podstawie zadań: 1, 2, 3, 4, 5, 6, 7.1, 7.2, 8, 9, 10, 11, 12, 13, 14, 15, 19Rt, 19Kl. Uczniowie szkoły wykazali się niższymi wiadomościami i umiejętnościami niż uczniowie województwa świętokrzyskiego. Uzyskali średni wynik 58%.</a:t>
            </a:r>
          </a:p>
          <a:p>
            <a:pPr indent="363538" algn="just"/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We wspomnianym obszarze najwięcej trudności sprawiło uczniom zadanie 7, które dotyczyło zagadnień z zakresu kształcenia literackiego. Badano w nim, czy uczeń potrafi rozpoznać rodzaje literackie, określić cechy charakterystyczne dla utworów epickich i przypisać konkretny utwór do odpowiedniego rodzaju literackiego.</a:t>
            </a:r>
          </a:p>
          <a:p>
            <a:pPr indent="363538" algn="just"/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Wymaganiu temu sprostało tylko 18% ośmioklasistów w skali kraju.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8F8-7046-418F-935B-073A74298D8A}" type="slidenum">
              <a:rPr lang="pl-PL" smtClean="0"/>
              <a:pPr/>
              <a:t>19</a:t>
            </a:fld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899633"/>
          </a:xfrm>
        </p:spPr>
        <p:txBody>
          <a:bodyPr wrap="none" lIns="540000" tIns="90000" rIns="540000" bIns="90000">
            <a:normAutofit/>
          </a:bodyPr>
          <a:lstStyle/>
          <a:p>
            <a:pPr algn="l"/>
            <a:r>
              <a:rPr lang="pl-PL" sz="2800" dirty="0">
                <a:latin typeface="Arial" pitchFamily="34" charset="0"/>
                <a:cs typeface="Arial" pitchFamily="34" charset="0"/>
              </a:rPr>
              <a:t>Opis arkusza standardowego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0" y="692696"/>
            <a:ext cx="9144000" cy="6046825"/>
          </a:xfrm>
          <a:prstGeom prst="rect">
            <a:avLst/>
          </a:prstGeom>
          <a:noFill/>
        </p:spPr>
        <p:txBody>
          <a:bodyPr wrap="square" lIns="540000" tIns="90000" rIns="540000" bIns="90000" rtlCol="0">
            <a:spAutoFit/>
          </a:bodyPr>
          <a:lstStyle/>
          <a:p>
            <a:pPr indent="363538" algn="just">
              <a:lnSpc>
                <a:spcPct val="150000"/>
              </a:lnSpc>
            </a:pPr>
            <a:r>
              <a:rPr lang="pl-PL" sz="1600" dirty="0">
                <a:latin typeface="Times New Roman" pitchFamily="18" charset="0"/>
                <a:cs typeface="Times New Roman" pitchFamily="18" charset="0"/>
              </a:rPr>
              <a:t>W roku szkolnym 2020/2021 egzamin ósmoklasisty z języka polskiego został przeprowadzony na podstawie wymagań egzaminacyjnych określonych w załączniku nr 1 do rozporządzenia Ministra Edukacji Narodowej z dnia 20 marca 2020 r.</a:t>
            </a:r>
          </a:p>
          <a:p>
            <a:pPr indent="363538" algn="just">
              <a:lnSpc>
                <a:spcPct val="150000"/>
              </a:lnSpc>
            </a:pPr>
            <a:endParaRPr lang="pl-PL" sz="1200" dirty="0">
              <a:latin typeface="Times New Roman" pitchFamily="18" charset="0"/>
              <a:cs typeface="Times New Roman" pitchFamily="18" charset="0"/>
            </a:endParaRPr>
          </a:p>
          <a:p>
            <a:pPr indent="363538" algn="just">
              <a:lnSpc>
                <a:spcPct val="150000"/>
              </a:lnSpc>
            </a:pPr>
            <a:r>
              <a:rPr lang="pl-PL" sz="1600" dirty="0">
                <a:latin typeface="Times New Roman" pitchFamily="18" charset="0"/>
                <a:cs typeface="Times New Roman" pitchFamily="18" charset="0"/>
              </a:rPr>
              <a:t>Uczniowie bez dysfunkcji oraz uczniowie ze specyficznymi trudnościami w uczeniu się rozwiązywali zadania zawarte w arkuszu standardowym. Arkusz standardowy zawierał 19 zadań. Za poprawne rozwiązanie wszystkich zadań można było uzyskać maksymalnie 45 punktów, w tym 12 punktów za rozwiązanie zadań zamkniętych oraz 33 punkty za rozwiązanie zadań otwartych. Arkusz składał się z dwóch części. Pierwsza część zawierała 18 zadań zorganizowanych wokół dwóch tekstów zamieszczonych w arkuszu: tekstu literackiego (fragmentu </a:t>
            </a:r>
            <a:r>
              <a:rPr lang="pl-PL" sz="1600" i="1" dirty="0">
                <a:latin typeface="Times New Roman" pitchFamily="18" charset="0"/>
                <a:cs typeface="Times New Roman" pitchFamily="18" charset="0"/>
              </a:rPr>
              <a:t>Pana Tadeusza </a:t>
            </a:r>
            <a:r>
              <a:rPr lang="pl-PL" sz="1600" dirty="0">
                <a:latin typeface="Times New Roman" pitchFamily="18" charset="0"/>
                <a:cs typeface="Times New Roman" pitchFamily="18" charset="0"/>
              </a:rPr>
              <a:t>Adama Mickiewicza) oraz tekstu  nieliterackiego (</a:t>
            </a:r>
            <a:r>
              <a:rPr lang="pl-PL" sz="1600" i="1" dirty="0">
                <a:latin typeface="Times New Roman" pitchFamily="18" charset="0"/>
                <a:cs typeface="Times New Roman" pitchFamily="18" charset="0"/>
              </a:rPr>
              <a:t>Przyjaciel mądrości</a:t>
            </a:r>
            <a:r>
              <a:rPr lang="pl-PL" sz="1600" dirty="0">
                <a:latin typeface="Times New Roman" pitchFamily="18" charset="0"/>
                <a:cs typeface="Times New Roman" pitchFamily="18" charset="0"/>
              </a:rPr>
              <a:t> Tadeusza </a:t>
            </a:r>
            <a:r>
              <a:rPr lang="pl-PL" sz="1600" dirty="0" err="1">
                <a:latin typeface="Times New Roman" pitchFamily="18" charset="0"/>
                <a:cs typeface="Times New Roman" pitchFamily="18" charset="0"/>
              </a:rPr>
              <a:t>Płużańskiego</a:t>
            </a:r>
            <a:r>
              <a:rPr lang="pl-PL" sz="1600" dirty="0">
                <a:latin typeface="Times New Roman" pitchFamily="18" charset="0"/>
                <a:cs typeface="Times New Roman" pitchFamily="18" charset="0"/>
              </a:rPr>
              <a:t>).  Zadania otwarte w tej części arkusza sprawdzały m.in. znajomość treści i problematyki wybranych lektur obowiązkowych oraz umiejętność interpretacji tekstu kultury – kart z kalendarza inspirowanych lekturami obowiązkowymi, napisanie zaproszenia. W drugiej części arkusza uczeń wybierał jeden z dwóch tematów wypracowania: wypowiedź o charakterze argumentacyjnym – rozprawkę albo wypowiedź o charakterze twórczym – opowiadanie. 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8F8-7046-418F-935B-073A74298D8A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0" y="0"/>
            <a:ext cx="9144000" cy="1157918"/>
          </a:xfrm>
          <a:prstGeom prst="rect">
            <a:avLst/>
          </a:prstGeom>
          <a:noFill/>
        </p:spPr>
        <p:txBody>
          <a:bodyPr wrap="square" lIns="360000" tIns="360000" rIns="360000" bIns="360000" rtlCol="0">
            <a:spAutoFit/>
          </a:bodyPr>
          <a:lstStyle/>
          <a:p>
            <a:pPr algn="ctr"/>
            <a:r>
              <a:rPr lang="pl-PL" sz="2800" b="1" dirty="0">
                <a:latin typeface="Times New Roman" pitchFamily="18" charset="0"/>
                <a:cs typeface="Times New Roman" pitchFamily="18" charset="0"/>
              </a:rPr>
              <a:t>Poziom wykonania zadań w szkole na tle województwa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0" y="836712"/>
            <a:ext cx="9144000" cy="5688050"/>
          </a:xfrm>
          <a:prstGeom prst="rect">
            <a:avLst/>
          </a:prstGeom>
          <a:noFill/>
        </p:spPr>
        <p:txBody>
          <a:bodyPr wrap="square" lIns="540000" tIns="180000" rIns="540000" bIns="180000" rtlCol="0">
            <a:spAutoFit/>
          </a:bodyPr>
          <a:lstStyle/>
          <a:p>
            <a:pPr indent="363538" algn="just"/>
            <a:r>
              <a:rPr lang="pl-PL" sz="2400" b="1" u="sng" dirty="0">
                <a:latin typeface="Times New Roman" pitchFamily="18" charset="0"/>
                <a:cs typeface="Times New Roman" pitchFamily="18" charset="0"/>
              </a:rPr>
              <a:t>Kształcenie językowe - wnioski.</a:t>
            </a:r>
          </a:p>
          <a:p>
            <a:pPr indent="363538" algn="just"/>
            <a:endParaRPr lang="pl-PL" sz="1200" dirty="0">
              <a:latin typeface="Times New Roman" pitchFamily="18" charset="0"/>
              <a:cs typeface="Times New Roman" pitchFamily="18" charset="0"/>
            </a:endParaRPr>
          </a:p>
          <a:p>
            <a:pPr indent="363538" algn="just"/>
            <a:r>
              <a:rPr lang="pl-PL" sz="2200" dirty="0">
                <a:latin typeface="Times New Roman" pitchFamily="18" charset="0"/>
                <a:cs typeface="Times New Roman" pitchFamily="18" charset="0"/>
              </a:rPr>
              <a:t>Kształcenie językowe sprawdzane było na podstawie zadań: 16, 17, 18J, 19J, 19Or, 19In. W tym zakresie uczniowie naszej szkoły uzyskali niższy wynik ogólny niż średnia w świętokrzyskim. Lepiej od rówieśników poradzili sobie z zagadnieniami z zakresu gramatyki dotyczącymi rozpoznawania części mowy, funkcji składniowych wyrazów w zdaniu, rozpoznawania przypadków.</a:t>
            </a:r>
          </a:p>
          <a:p>
            <a:pPr indent="363538" algn="just"/>
            <a:r>
              <a:rPr lang="pl-PL" sz="2200" dirty="0">
                <a:latin typeface="Times New Roman" pitchFamily="18" charset="0"/>
                <a:cs typeface="Times New Roman" pitchFamily="18" charset="0"/>
              </a:rPr>
              <a:t>Natomiast zdecydowanie gorzej wypadła znajomość reguł ortograficznych i interpunkcyjnych. W tym zakresie w ćwiczeniu 18 uzyskali 0% punktów, w ćwiczeniu 19 z ortografii uzyskali 3% punktów, z interpunkcji 17%.</a:t>
            </a:r>
          </a:p>
          <a:p>
            <a:pPr indent="363538" algn="just"/>
            <a:r>
              <a:rPr lang="pl-PL" sz="2200" dirty="0">
                <a:latin typeface="Times New Roman" pitchFamily="18" charset="0"/>
                <a:cs typeface="Times New Roman" pitchFamily="18" charset="0"/>
              </a:rPr>
              <a:t>Również w zadaniu 19J, w którym oceniano zakres i poprawność użytych środków językowych ,uczniowie uzyskali niewiele punktów.</a:t>
            </a:r>
          </a:p>
          <a:p>
            <a:pPr indent="363538" algn="just"/>
            <a:r>
              <a:rPr lang="pl-PL" sz="2200" dirty="0">
                <a:latin typeface="Times New Roman" pitchFamily="18" charset="0"/>
                <a:cs typeface="Times New Roman" pitchFamily="18" charset="0"/>
              </a:rPr>
              <a:t>Należy położyć większy nacisk na doskonalenie umiejętności         w zakresie ortografii i interpunkcji oraz poprawności językowej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8F8-7046-418F-935B-073A74298D8A}" type="slidenum">
              <a:rPr lang="pl-PL" smtClean="0"/>
              <a:pPr/>
              <a:t>20</a:t>
            </a:fld>
            <a:endParaRPr lang="pl-P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0" y="0"/>
            <a:ext cx="9144000" cy="1157918"/>
          </a:xfrm>
          <a:prstGeom prst="rect">
            <a:avLst/>
          </a:prstGeom>
          <a:noFill/>
        </p:spPr>
        <p:txBody>
          <a:bodyPr wrap="square" lIns="360000" tIns="360000" rIns="360000" bIns="360000" rtlCol="0">
            <a:spAutoFit/>
          </a:bodyPr>
          <a:lstStyle/>
          <a:p>
            <a:pPr algn="ctr"/>
            <a:r>
              <a:rPr lang="pl-PL" sz="2800" b="1" dirty="0">
                <a:latin typeface="Times New Roman" pitchFamily="18" charset="0"/>
                <a:cs typeface="Times New Roman" pitchFamily="18" charset="0"/>
              </a:rPr>
              <a:t>Poziom wykonania zadań w szkole na tle województwa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0" y="836712"/>
            <a:ext cx="9144000" cy="3964501"/>
          </a:xfrm>
          <a:prstGeom prst="rect">
            <a:avLst/>
          </a:prstGeom>
          <a:noFill/>
        </p:spPr>
        <p:txBody>
          <a:bodyPr wrap="square" lIns="540000" tIns="180000" rIns="540000" bIns="180000" rtlCol="0">
            <a:spAutoFit/>
          </a:bodyPr>
          <a:lstStyle/>
          <a:p>
            <a:pPr indent="363538" algn="just"/>
            <a:r>
              <a:rPr lang="pl-PL" sz="2400" b="1" u="sng" dirty="0">
                <a:latin typeface="Times New Roman" pitchFamily="18" charset="0"/>
                <a:cs typeface="Times New Roman" pitchFamily="18" charset="0"/>
              </a:rPr>
              <a:t>Tworzenie wypowiedzi - wnioski.</a:t>
            </a:r>
          </a:p>
          <a:p>
            <a:pPr indent="363538" algn="just"/>
            <a:endParaRPr lang="pl-PL" sz="1200" dirty="0">
              <a:latin typeface="Times New Roman" pitchFamily="18" charset="0"/>
              <a:cs typeface="Times New Roman" pitchFamily="18" charset="0"/>
            </a:endParaRPr>
          </a:p>
          <a:p>
            <a:pPr indent="363538" algn="just"/>
            <a:r>
              <a:rPr lang="pl-PL" sz="2200" dirty="0">
                <a:latin typeface="Times New Roman" pitchFamily="18" charset="0"/>
                <a:cs typeface="Times New Roman" pitchFamily="18" charset="0"/>
              </a:rPr>
              <a:t>W tym zakresie uczniowie szkoły uzyskali lepszy wynik niż średnia wyników w województwie – województwo 55%, szkoła 58,5%.</a:t>
            </a:r>
          </a:p>
          <a:p>
            <a:pPr indent="363538" algn="just"/>
            <a:r>
              <a:rPr lang="pl-PL" sz="2200" dirty="0">
                <a:latin typeface="Times New Roman" pitchFamily="18" charset="0"/>
                <a:cs typeface="Times New Roman" pitchFamily="18" charset="0"/>
              </a:rPr>
              <a:t>Było to sprawdzane przy pomocy zadań 9, 18T, 19Rt, 19EE, 19Kt, 19St.</a:t>
            </a:r>
          </a:p>
          <a:p>
            <a:pPr indent="363538" algn="just"/>
            <a:r>
              <a:rPr lang="pl-PL" sz="2200" dirty="0">
                <a:latin typeface="Times New Roman" pitchFamily="18" charset="0"/>
                <a:cs typeface="Times New Roman" pitchFamily="18" charset="0"/>
              </a:rPr>
              <a:t>Lepiej od rówieśników z województwa  uczniowie poradzili sobie    z realizacją tematu wypowiedzi, słabiej z jej warstwą językową, ortografią i interpunkcją.</a:t>
            </a:r>
          </a:p>
          <a:p>
            <a:pPr indent="363538" algn="just"/>
            <a:r>
              <a:rPr lang="pl-PL" sz="2200" dirty="0">
                <a:latin typeface="Times New Roman" pitchFamily="18" charset="0"/>
                <a:cs typeface="Times New Roman" pitchFamily="18" charset="0"/>
              </a:rPr>
              <a:t>Należy przywiązywać większą wagę do poprawności językowej, ortograficznej i interpunkcyjnej na wszystkich przedmiotach.</a:t>
            </a: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8F8-7046-418F-935B-073A74298D8A}" type="slidenum">
              <a:rPr lang="pl-PL" smtClean="0"/>
              <a:pPr/>
              <a:t>21</a:t>
            </a:fld>
            <a:endParaRPr lang="pl-PL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0" y="0"/>
            <a:ext cx="9144000" cy="1157918"/>
          </a:xfrm>
          <a:prstGeom prst="rect">
            <a:avLst/>
          </a:prstGeom>
          <a:noFill/>
        </p:spPr>
        <p:txBody>
          <a:bodyPr wrap="square" lIns="360000" tIns="360000" rIns="360000" bIns="360000" rtlCol="0">
            <a:spAutoFit/>
          </a:bodyPr>
          <a:lstStyle/>
          <a:p>
            <a:pPr algn="ctr"/>
            <a:r>
              <a:rPr lang="pl-PL" sz="2800" b="1" dirty="0">
                <a:latin typeface="Times New Roman" pitchFamily="18" charset="0"/>
                <a:cs typeface="Times New Roman" pitchFamily="18" charset="0"/>
              </a:rPr>
              <a:t>Poziom wykonania zadań w szkole na tle województwa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0" y="836712"/>
            <a:ext cx="9144000" cy="3318171"/>
          </a:xfrm>
          <a:prstGeom prst="rect">
            <a:avLst/>
          </a:prstGeom>
          <a:noFill/>
        </p:spPr>
        <p:txBody>
          <a:bodyPr wrap="square" lIns="540000" tIns="180000" rIns="540000" bIns="180000" rtlCol="0">
            <a:spAutoFit/>
          </a:bodyPr>
          <a:lstStyle/>
          <a:p>
            <a:pPr indent="363538" algn="just"/>
            <a:r>
              <a:rPr lang="pl-PL" sz="2400" b="1" u="sng" dirty="0">
                <a:latin typeface="Times New Roman" pitchFamily="18" charset="0"/>
                <a:cs typeface="Times New Roman" pitchFamily="18" charset="0"/>
              </a:rPr>
              <a:t>Samokształcenie - wnioski.</a:t>
            </a:r>
          </a:p>
          <a:p>
            <a:pPr indent="363538" algn="just"/>
            <a:endParaRPr lang="pl-PL" sz="2400" dirty="0">
              <a:latin typeface="Times New Roman" pitchFamily="18" charset="0"/>
              <a:cs typeface="Times New Roman" pitchFamily="18" charset="0"/>
            </a:endParaRPr>
          </a:p>
          <a:p>
            <a:pPr indent="363538" algn="just">
              <a:lnSpc>
                <a:spcPct val="150000"/>
              </a:lnSpc>
            </a:pP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Samokształcenie sprawdzane było za pomocą zadania 8             Wypadło ono gorzej o 10% od średniego wyniku                     województwie, który wynosił 88%.Nasi uczniowie uzyskali wynik 78%.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8F8-7046-418F-935B-073A74298D8A}" type="slidenum">
              <a:rPr lang="pl-PL" smtClean="0"/>
              <a:pPr/>
              <a:t>22</a:t>
            </a:fld>
            <a:endParaRPr lang="pl-PL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8F8-7046-418F-935B-073A74298D8A}" type="slidenum">
              <a:rPr lang="pl-PL" smtClean="0"/>
              <a:pPr/>
              <a:t>23</a:t>
            </a:fld>
            <a:endParaRPr 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-36512" y="26863"/>
            <a:ext cx="9144000" cy="953865"/>
          </a:xfrm>
          <a:prstGeom prst="rect">
            <a:avLst/>
          </a:prstGeom>
          <a:noFill/>
        </p:spPr>
        <p:txBody>
          <a:bodyPr wrap="square" lIns="540000" tIns="180000" rIns="540000" bIns="180000" rtlCol="0">
            <a:spAutoFit/>
          </a:bodyPr>
          <a:lstStyle/>
          <a:p>
            <a:pPr algn="ctr"/>
            <a:r>
              <a:rPr lang="pl-PL" sz="3600" b="1" dirty="0">
                <a:latin typeface="Times New Roman" pitchFamily="18" charset="0"/>
                <a:cs typeface="Times New Roman" pitchFamily="18" charset="0"/>
              </a:rPr>
              <a:t>Wnioski końcowe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0" y="980728"/>
            <a:ext cx="9144000" cy="5703439"/>
          </a:xfrm>
          <a:prstGeom prst="rect">
            <a:avLst/>
          </a:prstGeom>
          <a:noFill/>
        </p:spPr>
        <p:txBody>
          <a:bodyPr wrap="square" lIns="540000" tIns="180000" rIns="540000" bIns="180000" rtlCol="0">
            <a:spAutoFit/>
          </a:bodyPr>
          <a:lstStyle/>
          <a:p>
            <a:pPr marL="180975" indent="-180975" algn="just">
              <a:spcBef>
                <a:spcPts val="3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Nadal doskonalić umiejętności ortograficzne i interpunkcyjne uczniów (nie tylko na języku polskim, ale także na pozostałych przedmiotach).</a:t>
            </a:r>
          </a:p>
          <a:p>
            <a:pPr marL="180975" indent="-180975" algn="just">
              <a:spcBef>
                <a:spcPts val="3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Kształcić umiejętności językowe w taki sposób, aby uczniowie mieli możliwość posługiwania się szerokim zakresem środków językowych, które pozwolą im na pełną i swobodną realizację tematu, a zatem pracować nad wzbogaceniem składni, leksyki,   w tym frazeologii.</a:t>
            </a:r>
          </a:p>
          <a:p>
            <a:pPr marL="180975" indent="-180975" algn="just">
              <a:spcBef>
                <a:spcPts val="3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Korygować na bieżąco niepoprawne językowo wypowiedzi uczniów na wszystkich przedmiotach.</a:t>
            </a:r>
          </a:p>
          <a:p>
            <a:pPr marL="180975" indent="-180975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Powtarzać omawiane lektury obowiązkowe pod kątem zagadnień, motywów literackich, cech bohaterów.</a:t>
            </a:r>
          </a:p>
          <a:p>
            <a:pPr marL="180975" indent="-180975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Zachęcać uczniów do samokształcenia.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1399270-6CB6-42EA-8CFF-6EAAA2EEC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Rekomendacje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9F6B622-E6CE-4FDC-A13B-3A8215D944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Doskonalić umiejętność czytania ze zrozumieniem na wszystkich etapach edukacyjnych. Zorganizować szkolny konkurs czytania ze zrozumieniem w trzech grupach wiekowych.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038D3F57-2BDC-4896-AB9A-785E841A5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8F8-7046-418F-935B-073A74298D8A}" type="slidenum">
              <a:rPr lang="pl-PL" smtClean="0"/>
              <a:pPr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7220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0" y="0"/>
            <a:ext cx="9144000" cy="1407048"/>
          </a:xfrm>
          <a:prstGeom prst="rect">
            <a:avLst/>
          </a:prstGeom>
          <a:noFill/>
        </p:spPr>
        <p:txBody>
          <a:bodyPr wrap="square" lIns="540000" tIns="360000" rIns="540000" bIns="180000" rtlCol="0">
            <a:spAutoFit/>
          </a:bodyPr>
          <a:lstStyle/>
          <a:p>
            <a:pPr algn="ctr"/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Porównanie średnich wyników uczniów </a:t>
            </a:r>
          </a:p>
          <a:p>
            <a:pPr algn="ctr"/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z egzaminu ósmoklasisty 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251521" y="1916832"/>
          <a:ext cx="8640001" cy="180020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{2D5ABB26-0587-4C30-8999-92F81FD0307C}</a:tableStyleId>
              </a:tblPr>
              <a:tblGrid>
                <a:gridCol w="23233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42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7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42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42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90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79872">
                <a:tc>
                  <a:txBody>
                    <a:bodyPr/>
                    <a:lstStyle/>
                    <a:p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latin typeface="Times New Roman" pitchFamily="18" charset="0"/>
                          <a:cs typeface="Times New Roman" pitchFamily="18" charset="0"/>
                        </a:rPr>
                        <a:t>Kraj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spc="-100" baseline="0" dirty="0">
                          <a:latin typeface="Times New Roman" pitchFamily="18" charset="0"/>
                          <a:cs typeface="Times New Roman" pitchFamily="18" charset="0"/>
                        </a:rPr>
                        <a:t>Województwo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latin typeface="Times New Roman" pitchFamily="18" charset="0"/>
                          <a:cs typeface="Times New Roman" pitchFamily="18" charset="0"/>
                        </a:rPr>
                        <a:t>Powiat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latin typeface="Times New Roman" pitchFamily="18" charset="0"/>
                          <a:cs typeface="Times New Roman" pitchFamily="18" charset="0"/>
                        </a:rPr>
                        <a:t>Gmina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Szkoła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0328">
                <a:tc>
                  <a:txBody>
                    <a:bodyPr/>
                    <a:lstStyle/>
                    <a:p>
                      <a:r>
                        <a:rPr lang="pl-PL" sz="1600" dirty="0">
                          <a:latin typeface="Times New Roman" pitchFamily="18" charset="0"/>
                          <a:cs typeface="Times New Roman" pitchFamily="18" charset="0"/>
                        </a:rPr>
                        <a:t>Średni wynik z</a:t>
                      </a:r>
                      <a:r>
                        <a:rPr lang="pl-PL" sz="1600" baseline="0" dirty="0">
                          <a:latin typeface="Times New Roman" pitchFamily="18" charset="0"/>
                          <a:cs typeface="Times New Roman" pitchFamily="18" charset="0"/>
                        </a:rPr>
                        <a:t> egzaminu z języka polskiego</a:t>
                      </a:r>
                      <a:endParaRPr lang="pl-P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>
                          <a:latin typeface="Times New Roman" pitchFamily="18" charset="0"/>
                          <a:cs typeface="Times New Roman" pitchFamily="18" charset="0"/>
                        </a:rPr>
                        <a:t>60%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>
                          <a:latin typeface="Times New Roman" pitchFamily="18" charset="0"/>
                          <a:cs typeface="Times New Roman" pitchFamily="18" charset="0"/>
                        </a:rPr>
                        <a:t>59%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>
                          <a:latin typeface="Times New Roman" pitchFamily="18" charset="0"/>
                          <a:cs typeface="Times New Roman" pitchFamily="18" charset="0"/>
                        </a:rPr>
                        <a:t>60%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>
                          <a:latin typeface="Times New Roman" pitchFamily="18" charset="0"/>
                          <a:cs typeface="Times New Roman" pitchFamily="18" charset="0"/>
                        </a:rPr>
                        <a:t>57%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8F8-7046-418F-935B-073A74298D8A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0" y="0"/>
            <a:ext cx="9144000" cy="1644545"/>
          </a:xfrm>
          <a:prstGeom prst="rect">
            <a:avLst/>
          </a:prstGeom>
          <a:noFill/>
        </p:spPr>
        <p:txBody>
          <a:bodyPr wrap="square" lIns="540000" tIns="540000" rIns="540000" bIns="540000" rtlCol="0">
            <a:spAutoFit/>
          </a:bodyPr>
          <a:lstStyle/>
          <a:p>
            <a:pPr algn="ctr"/>
            <a:r>
              <a:rPr lang="pl-PL" sz="3600" b="1" dirty="0">
                <a:latin typeface="Times New Roman" pitchFamily="18" charset="0"/>
                <a:cs typeface="Times New Roman" pitchFamily="18" charset="0"/>
              </a:rPr>
              <a:t>Wnioski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0" y="1556792"/>
            <a:ext cx="9144000" cy="3306538"/>
          </a:xfrm>
          <a:prstGeom prst="rect">
            <a:avLst/>
          </a:prstGeom>
          <a:noFill/>
        </p:spPr>
        <p:txBody>
          <a:bodyPr wrap="square" lIns="540000" tIns="540000" rIns="540000" bIns="540000" rtlCol="0">
            <a:spAutoFit/>
          </a:bodyPr>
          <a:lstStyle/>
          <a:p>
            <a:pPr indent="363538" algn="just">
              <a:lnSpc>
                <a:spcPct val="150000"/>
              </a:lnSpc>
            </a:pPr>
            <a:r>
              <a:rPr lang="pl-PL" sz="3200" dirty="0">
                <a:latin typeface="Times New Roman" pitchFamily="18" charset="0"/>
                <a:cs typeface="Times New Roman" pitchFamily="18" charset="0"/>
              </a:rPr>
              <a:t>Średni wynik uzyskany przez uczniów szkoły jest niższy niż średni w gminie, niższy niż średni wynik kraju, województwa i powiatu.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8F8-7046-418F-935B-073A74298D8A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C452A40-F6C0-4872-AE81-D635FDF86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Uwarunkowania egzaminowanej grupy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5D53474-C221-4C1A-9C64-7C3A3322CF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556792"/>
            <a:ext cx="8517632" cy="4525963"/>
          </a:xfrm>
        </p:spPr>
        <p:txBody>
          <a:bodyPr>
            <a:normAutofit/>
          </a:bodyPr>
          <a:lstStyle/>
          <a:p>
            <a:pPr algn="just"/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Czterech spośród 18 egzaminowanych uczniów to dzieci posiadające opinię Poradni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Psychologiczo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-Pedagogicznej (Stwierdzają one niższy niż przeciętny i nieharmonijny rozwój umysłowy, ogromne problemy z myśleniem, duże trudności w sprawnym posługiwaniu się technikami szkolnymi, niższe niż przeciętne możliwości poznawcze, znacznie obniżone funkcje rozumowania arytmetycznego, obniżone funkcje dokładności spostrzegania, analizy i syntezy wzrokowej oraz koordynacji wzrokowo ruchowej).</a:t>
            </a:r>
          </a:p>
          <a:p>
            <a:pPr algn="just"/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Uczeń powtarzający klasę na II etapie edukacyjnym.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424E7FB-054E-4030-926F-5BE746239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8F8-7046-418F-935B-073A74298D8A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04421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0" y="0"/>
            <a:ext cx="9144000" cy="1407048"/>
          </a:xfrm>
          <a:prstGeom prst="rect">
            <a:avLst/>
          </a:prstGeom>
          <a:noFill/>
        </p:spPr>
        <p:txBody>
          <a:bodyPr wrap="square" lIns="540000" tIns="360000" rIns="540000" bIns="180000" rtlCol="0">
            <a:spAutoFit/>
          </a:bodyPr>
          <a:lstStyle/>
          <a:p>
            <a:pPr algn="ctr"/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Średnie wyniki uczniów z egzaminu ósmoklasisty</a:t>
            </a:r>
          </a:p>
          <a:p>
            <a:pPr algn="ctr"/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w zależności od lokalizacji szkoły. 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251521" y="1916832"/>
          <a:ext cx="8640001" cy="1987128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{2D5ABB26-0587-4C30-8999-92F81FD0307C}</a:tableStyleId>
              </a:tblPr>
              <a:tblGrid>
                <a:gridCol w="21602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74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09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22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90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79872">
                <a:tc>
                  <a:txBody>
                    <a:bodyPr/>
                    <a:lstStyle/>
                    <a:p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latin typeface="Times New Roman" pitchFamily="18" charset="0"/>
                          <a:cs typeface="Times New Roman" pitchFamily="18" charset="0"/>
                        </a:rPr>
                        <a:t>Miasto</a:t>
                      </a:r>
                      <a:r>
                        <a:rPr lang="pl-PL" sz="16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powyżej </a:t>
                      </a:r>
                    </a:p>
                    <a:p>
                      <a:pPr algn="ctr"/>
                      <a:r>
                        <a:rPr lang="pl-PL" sz="1600" b="1" baseline="0" dirty="0">
                          <a:latin typeface="Times New Roman" pitchFamily="18" charset="0"/>
                          <a:cs typeface="Times New Roman" pitchFamily="18" charset="0"/>
                        </a:rPr>
                        <a:t>100 tys. mieszkańców</a:t>
                      </a:r>
                      <a:endParaRPr lang="pl-PL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latin typeface="Times New Roman" pitchFamily="18" charset="0"/>
                          <a:cs typeface="Times New Roman" pitchFamily="18" charset="0"/>
                        </a:rPr>
                        <a:t>Miasto</a:t>
                      </a:r>
                      <a:r>
                        <a:rPr lang="pl-PL" sz="16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</a:p>
                    <a:p>
                      <a:pPr algn="ctr"/>
                      <a:r>
                        <a:rPr lang="pl-PL" sz="1600" b="1" baseline="0" dirty="0">
                          <a:latin typeface="Times New Roman" pitchFamily="18" charset="0"/>
                          <a:cs typeface="Times New Roman" pitchFamily="18" charset="0"/>
                        </a:rPr>
                        <a:t>20 – 100 tys. mieszkańców</a:t>
                      </a:r>
                      <a:endParaRPr lang="pl-PL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latin typeface="Times New Roman" pitchFamily="18" charset="0"/>
                          <a:cs typeface="Times New Roman" pitchFamily="18" charset="0"/>
                        </a:rPr>
                        <a:t>Miasto</a:t>
                      </a:r>
                      <a:r>
                        <a:rPr lang="pl-PL" sz="16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pl-PL" sz="1600" b="1" baseline="0" dirty="0">
                          <a:latin typeface="Times New Roman" pitchFamily="18" charset="0"/>
                          <a:cs typeface="Times New Roman" pitchFamily="18" charset="0"/>
                        </a:rPr>
                        <a:t>do 100 tys. mieszkańców</a:t>
                      </a:r>
                      <a:endParaRPr lang="pl-PL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latin typeface="Times New Roman" pitchFamily="18" charset="0"/>
                          <a:cs typeface="Times New Roman" pitchFamily="18" charset="0"/>
                        </a:rPr>
                        <a:t>Wieś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Szkoła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0328">
                <a:tc>
                  <a:txBody>
                    <a:bodyPr/>
                    <a:lstStyle/>
                    <a:p>
                      <a:r>
                        <a:rPr lang="pl-PL" sz="1600" b="0" dirty="0">
                          <a:latin typeface="Times New Roman" pitchFamily="18" charset="0"/>
                          <a:cs typeface="Times New Roman" pitchFamily="18" charset="0"/>
                        </a:rPr>
                        <a:t>Średni wynik </a:t>
                      </a:r>
                      <a:r>
                        <a:rPr lang="pl-PL" sz="1600" b="0" baseline="0" dirty="0">
                          <a:latin typeface="Times New Roman" pitchFamily="18" charset="0"/>
                          <a:cs typeface="Times New Roman" pitchFamily="18" charset="0"/>
                        </a:rPr>
                        <a:t>egzaminu </a:t>
                      </a:r>
                    </a:p>
                    <a:p>
                      <a:r>
                        <a:rPr lang="pl-PL" sz="1600" b="0" baseline="0" dirty="0">
                          <a:latin typeface="Times New Roman" pitchFamily="18" charset="0"/>
                          <a:cs typeface="Times New Roman" pitchFamily="18" charset="0"/>
                        </a:rPr>
                        <a:t>z języka polskiego</a:t>
                      </a:r>
                      <a:endParaRPr lang="pl-PL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>
                          <a:latin typeface="Times New Roman" pitchFamily="18" charset="0"/>
                          <a:cs typeface="Times New Roman" pitchFamily="18" charset="0"/>
                        </a:rPr>
                        <a:t>64%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>
                          <a:latin typeface="Times New Roman" pitchFamily="18" charset="0"/>
                          <a:cs typeface="Times New Roman" pitchFamily="18" charset="0"/>
                        </a:rPr>
                        <a:t>60%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>
                          <a:latin typeface="Times New Roman" pitchFamily="18" charset="0"/>
                          <a:cs typeface="Times New Roman" pitchFamily="18" charset="0"/>
                        </a:rPr>
                        <a:t>57%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>
                          <a:latin typeface="Times New Roman" pitchFamily="18" charset="0"/>
                          <a:cs typeface="Times New Roman" pitchFamily="18" charset="0"/>
                        </a:rPr>
                        <a:t>58%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8F8-7046-418F-935B-073A74298D8A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0" y="0"/>
            <a:ext cx="9144000" cy="1644545"/>
          </a:xfrm>
          <a:prstGeom prst="rect">
            <a:avLst/>
          </a:prstGeom>
          <a:noFill/>
        </p:spPr>
        <p:txBody>
          <a:bodyPr wrap="square" lIns="540000" tIns="540000" rIns="540000" bIns="540000" rtlCol="0">
            <a:spAutoFit/>
          </a:bodyPr>
          <a:lstStyle/>
          <a:p>
            <a:pPr algn="ctr"/>
            <a:r>
              <a:rPr lang="pl-PL" sz="3600" b="1" dirty="0">
                <a:latin typeface="Times New Roman" pitchFamily="18" charset="0"/>
                <a:cs typeface="Times New Roman" pitchFamily="18" charset="0"/>
              </a:rPr>
              <a:t>Wnioski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0" y="1412776"/>
            <a:ext cx="9144000" cy="3958685"/>
          </a:xfrm>
          <a:prstGeom prst="rect">
            <a:avLst/>
          </a:prstGeom>
          <a:noFill/>
        </p:spPr>
        <p:txBody>
          <a:bodyPr wrap="square" lIns="540000" tIns="360000" rIns="540000" bIns="360000" rtlCol="0">
            <a:spAutoFit/>
          </a:bodyPr>
          <a:lstStyle/>
          <a:p>
            <a:pPr indent="363538" algn="just">
              <a:lnSpc>
                <a:spcPct val="150000"/>
              </a:lnSpc>
            </a:pPr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Średni wynik z egzaminu w szkole pokazuje, że uczniowie naszej placówki słabiej poradzili sobie          z zadaniami egzaminacyjnymi niż uczniowie innych szkół wiejskich oraz miast  do 20 tys. mieszkańców        i dużych aglomeracji powyżej 100 tys. mieszkańców.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8F8-7046-418F-935B-073A74298D8A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8F8-7046-418F-935B-073A74298D8A}" type="slidenum">
              <a:rPr lang="pl-PL" smtClean="0"/>
              <a:pPr/>
              <a:t>8</a:t>
            </a:fld>
            <a:endParaRPr 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0" y="0"/>
            <a:ext cx="9144000" cy="976161"/>
          </a:xfrm>
          <a:prstGeom prst="rect">
            <a:avLst/>
          </a:prstGeom>
          <a:noFill/>
        </p:spPr>
        <p:txBody>
          <a:bodyPr wrap="square" lIns="540000" tIns="360000" rIns="540000" bIns="180000" rtlCol="0">
            <a:spAutoFit/>
          </a:bodyPr>
          <a:lstStyle/>
          <a:p>
            <a:pPr algn="ctr"/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Szkoła na tle innych szkół w gminie.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251520" y="1124744"/>
          <a:ext cx="8640960" cy="432048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{2D5ABB26-0587-4C30-8999-92F81FD0307C}</a:tableStyleId>
              </a:tblPr>
              <a:tblGrid>
                <a:gridCol w="20402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4056">
                <a:tc rowSpan="2"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latin typeface="Times New Roman" pitchFamily="18" charset="0"/>
                          <a:cs typeface="Times New Roman" pitchFamily="18" charset="0"/>
                        </a:rPr>
                        <a:t>Szkoła</a:t>
                      </a:r>
                      <a:r>
                        <a:rPr lang="pl-PL" sz="18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/ Miejscowość</a:t>
                      </a:r>
                      <a:endParaRPr lang="pl-PL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l-PL" sz="1800" b="1" spc="-100" baseline="0" dirty="0">
                          <a:latin typeface="Times New Roman" pitchFamily="18" charset="0"/>
                          <a:cs typeface="Times New Roman" pitchFamily="18" charset="0"/>
                        </a:rPr>
                        <a:t>Przedmiot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latin typeface="Times New Roman" pitchFamily="18" charset="0"/>
                          <a:cs typeface="Times New Roman" pitchFamily="18" charset="0"/>
                        </a:rPr>
                        <a:t>W szkole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l-PL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80">
                <a:tc vMerge="1">
                  <a:txBody>
                    <a:bodyPr/>
                    <a:lstStyle/>
                    <a:p>
                      <a:pPr algn="ctr"/>
                      <a:endParaRPr lang="pl-PL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pl-PL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latin typeface="Times New Roman" pitchFamily="18" charset="0"/>
                          <a:cs typeface="Times New Roman" pitchFamily="18" charset="0"/>
                        </a:rPr>
                        <a:t>Liczba zdających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latin typeface="Times New Roman" pitchFamily="18" charset="0"/>
                          <a:cs typeface="Times New Roman" pitchFamily="18" charset="0"/>
                        </a:rPr>
                        <a:t>Wyniki egzaminów</a:t>
                      </a:r>
                      <a:r>
                        <a:rPr lang="pl-PL" sz="18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pl-PL" sz="1800" b="1" baseline="0" dirty="0">
                          <a:latin typeface="Times New Roman" pitchFamily="18" charset="0"/>
                          <a:cs typeface="Times New Roman" pitchFamily="18" charset="0"/>
                        </a:rPr>
                        <a:t>w % punktów</a:t>
                      </a:r>
                      <a:endParaRPr lang="pl-PL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/>
                      <a:r>
                        <a:rPr lang="pl-PL" sz="2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ZSP</a:t>
                      </a:r>
                      <a:r>
                        <a:rPr lang="pl-PL" sz="24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Raków</a:t>
                      </a:r>
                      <a:endParaRPr lang="pl-PL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język</a:t>
                      </a:r>
                      <a:r>
                        <a:rPr lang="pl-PL" sz="24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polski</a:t>
                      </a:r>
                      <a:endParaRPr lang="pl-PL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/>
                      <a:r>
                        <a:rPr lang="pl-PL" sz="2400" dirty="0">
                          <a:latin typeface="Times New Roman" pitchFamily="18" charset="0"/>
                          <a:cs typeface="Times New Roman" pitchFamily="18" charset="0"/>
                        </a:rPr>
                        <a:t>SP Szumsko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>
                          <a:latin typeface="Times New Roman" pitchFamily="18" charset="0"/>
                          <a:cs typeface="Times New Roman" pitchFamily="18" charset="0"/>
                        </a:rPr>
                        <a:t>język polski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/>
                      <a:r>
                        <a:rPr lang="pl-PL" sz="2400" dirty="0">
                          <a:latin typeface="Times New Roman" pitchFamily="18" charset="0"/>
                          <a:cs typeface="Times New Roman" pitchFamily="18" charset="0"/>
                        </a:rPr>
                        <a:t>SP </a:t>
                      </a:r>
                      <a:r>
                        <a:rPr lang="pl-PL" sz="2400" dirty="0" err="1">
                          <a:latin typeface="Times New Roman" pitchFamily="18" charset="0"/>
                          <a:cs typeface="Times New Roman" pitchFamily="18" charset="0"/>
                        </a:rPr>
                        <a:t>Ociesęki</a:t>
                      </a:r>
                      <a:endParaRPr lang="pl-PL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>
                          <a:latin typeface="Times New Roman" pitchFamily="18" charset="0"/>
                          <a:cs typeface="Times New Roman" pitchFamily="18" charset="0"/>
                        </a:rPr>
                        <a:t>język polski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/>
                      <a:r>
                        <a:rPr lang="pl-PL" sz="2400" dirty="0">
                          <a:latin typeface="Times New Roman" pitchFamily="18" charset="0"/>
                          <a:cs typeface="Times New Roman" pitchFamily="18" charset="0"/>
                        </a:rPr>
                        <a:t>SP Bardo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>
                          <a:latin typeface="Times New Roman" pitchFamily="18" charset="0"/>
                          <a:cs typeface="Times New Roman" pitchFamily="18" charset="0"/>
                        </a:rPr>
                        <a:t>język polski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latin typeface="Times New Roman" pitchFamily="18" charset="0"/>
                          <a:cs typeface="Times New Roman" pitchFamily="18" charset="0"/>
                        </a:rPr>
                        <a:t>Brak danych zbyt </a:t>
                      </a:r>
                    </a:p>
                    <a:p>
                      <a:pPr algn="ctr"/>
                      <a:r>
                        <a:rPr lang="pl-PL" sz="1800" dirty="0">
                          <a:latin typeface="Times New Roman" pitchFamily="18" charset="0"/>
                          <a:cs typeface="Times New Roman" pitchFamily="18" charset="0"/>
                        </a:rPr>
                        <a:t>mała liczba uczniów.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6064">
                <a:tc>
                  <a:txBody>
                    <a:bodyPr/>
                    <a:lstStyle/>
                    <a:p>
                      <a:pPr algn="l"/>
                      <a:r>
                        <a:rPr lang="pl-PL" sz="2400" dirty="0">
                          <a:latin typeface="Times New Roman" pitchFamily="18" charset="0"/>
                          <a:cs typeface="Times New Roman" pitchFamily="18" charset="0"/>
                        </a:rPr>
                        <a:t>SP Rembów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dirty="0">
                          <a:latin typeface="Times New Roman" pitchFamily="18" charset="0"/>
                          <a:cs typeface="Times New Roman" pitchFamily="18" charset="0"/>
                        </a:rPr>
                        <a:t>język polski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latin typeface="Times New Roman" pitchFamily="18" charset="0"/>
                          <a:cs typeface="Times New Roman" pitchFamily="18" charset="0"/>
                        </a:rPr>
                        <a:t>Brak danych zbyt </a:t>
                      </a:r>
                    </a:p>
                    <a:p>
                      <a:pPr algn="ctr"/>
                      <a:r>
                        <a:rPr lang="pl-PL" sz="1800" dirty="0">
                          <a:latin typeface="Times New Roman" pitchFamily="18" charset="0"/>
                          <a:cs typeface="Times New Roman" pitchFamily="18" charset="0"/>
                        </a:rPr>
                        <a:t>mała liczba uczniów.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0" y="0"/>
            <a:ext cx="9144000" cy="1644545"/>
          </a:xfrm>
          <a:prstGeom prst="rect">
            <a:avLst/>
          </a:prstGeom>
          <a:noFill/>
        </p:spPr>
        <p:txBody>
          <a:bodyPr wrap="square" lIns="540000" tIns="540000" rIns="540000" bIns="540000" rtlCol="0">
            <a:spAutoFit/>
          </a:bodyPr>
          <a:lstStyle/>
          <a:p>
            <a:pPr algn="ctr"/>
            <a:r>
              <a:rPr lang="pl-PL" sz="3600" b="1" dirty="0">
                <a:latin typeface="Times New Roman" pitchFamily="18" charset="0"/>
                <a:cs typeface="Times New Roman" pitchFamily="18" charset="0"/>
              </a:rPr>
              <a:t>Wnioski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0" y="1196752"/>
            <a:ext cx="9144000" cy="5643217"/>
          </a:xfrm>
          <a:prstGeom prst="rect">
            <a:avLst/>
          </a:prstGeom>
          <a:noFill/>
        </p:spPr>
        <p:txBody>
          <a:bodyPr wrap="square" lIns="540000" tIns="180000" rIns="540000" bIns="180000" rtlCol="0">
            <a:spAutoFit/>
          </a:bodyPr>
          <a:lstStyle/>
          <a:p>
            <a:pPr indent="363538" algn="just">
              <a:lnSpc>
                <a:spcPct val="150000"/>
              </a:lnSpc>
            </a:pPr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Średni wynik uzyskany przez uczniów szkoły jest niższy niż wynik uczniów Szkoły Podstawowej            w </a:t>
            </a:r>
            <a:r>
              <a:rPr lang="pl-PL" sz="2800" dirty="0" err="1">
                <a:latin typeface="Times New Roman" pitchFamily="18" charset="0"/>
                <a:cs typeface="Times New Roman" pitchFamily="18" charset="0"/>
              </a:rPr>
              <a:t>Ociesękach</a:t>
            </a:r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, Szkoły Podstawowej w Szumsku. Brak możliwości porównania wyniku w stosunku do średnich wyników uzyskanych przez rówieśników w szkołach    w Bardzie i w Rembowie z uwagi na brak opublikowanych wyników (zbyt mała liczba uczniów    w dwóch wyżej wymienionych szkołach).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8F8-7046-418F-935B-073A74298D8A}" type="slidenum">
              <a:rPr lang="pl-PL" smtClean="0"/>
              <a:pPr/>
              <a:t>9</a:t>
            </a:fld>
            <a:endParaRPr lang="pl-PL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458</TotalTime>
  <Words>1596</Words>
  <Application>Microsoft Office PowerPoint</Application>
  <PresentationFormat>Pokaz na ekranie (4:3)</PresentationFormat>
  <Paragraphs>283</Paragraphs>
  <Slides>24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28" baseType="lpstr">
      <vt:lpstr>Arial</vt:lpstr>
      <vt:lpstr>Calibri</vt:lpstr>
      <vt:lpstr>Times New Roman</vt:lpstr>
      <vt:lpstr>Motyw pakietu Office</vt:lpstr>
      <vt:lpstr>Sprawozdanie  z egzaminu ósmoklasisty z języka polskiego za rok 2020 / 2021 uczniów  Zespołu Szkolno – Przedszkolnego  w Rakowie kończących klasę VIII.</vt:lpstr>
      <vt:lpstr>Opis arkusza standardowego</vt:lpstr>
      <vt:lpstr>Prezentacja programu PowerPoint</vt:lpstr>
      <vt:lpstr>Prezentacja programu PowerPoint</vt:lpstr>
      <vt:lpstr>Uwarunkowania egzaminowanej grupy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Rekomendacje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Monika</dc:creator>
  <cp:lastModifiedBy>Agata Wach</cp:lastModifiedBy>
  <cp:revision>106</cp:revision>
  <dcterms:created xsi:type="dcterms:W3CDTF">2021-10-13T15:26:40Z</dcterms:created>
  <dcterms:modified xsi:type="dcterms:W3CDTF">2021-10-26T19:50:41Z</dcterms:modified>
</cp:coreProperties>
</file>