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2" r:id="rId2"/>
    <p:sldId id="263" r:id="rId3"/>
    <p:sldId id="264" r:id="rId4"/>
    <p:sldId id="313" r:id="rId5"/>
    <p:sldId id="265" r:id="rId6"/>
    <p:sldId id="266" r:id="rId7"/>
    <p:sldId id="314" r:id="rId8"/>
    <p:sldId id="322" r:id="rId9"/>
    <p:sldId id="323" r:id="rId10"/>
    <p:sldId id="268" r:id="rId11"/>
    <p:sldId id="270" r:id="rId12"/>
    <p:sldId id="281" r:id="rId13"/>
    <p:sldId id="275" r:id="rId14"/>
    <p:sldId id="279" r:id="rId15"/>
    <p:sldId id="271" r:id="rId16"/>
    <p:sldId id="284" r:id="rId17"/>
    <p:sldId id="285" r:id="rId18"/>
    <p:sldId id="286" r:id="rId19"/>
    <p:sldId id="280" r:id="rId20"/>
    <p:sldId id="261" r:id="rId21"/>
    <p:sldId id="287" r:id="rId22"/>
    <p:sldId id="288" r:id="rId23"/>
    <p:sldId id="289" r:id="rId24"/>
    <p:sldId id="292" r:id="rId25"/>
    <p:sldId id="291" r:id="rId26"/>
    <p:sldId id="293" r:id="rId27"/>
    <p:sldId id="296" r:id="rId28"/>
    <p:sldId id="295" r:id="rId29"/>
    <p:sldId id="315" r:id="rId30"/>
    <p:sldId id="316" r:id="rId31"/>
    <p:sldId id="317" r:id="rId32"/>
    <p:sldId id="319" r:id="rId33"/>
    <p:sldId id="320" r:id="rId34"/>
    <p:sldId id="321" r:id="rId35"/>
    <p:sldId id="318" r:id="rId36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18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B3D5-5066-4307-A00C-90168EA0D546}" type="datetimeFigureOut">
              <a:rPr lang="pl-PL" smtClean="0"/>
              <a:pPr/>
              <a:t>27.09.2020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62FE-156A-49CC-8CD6-B1DF7B6AD21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390280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B3D5-5066-4307-A00C-90168EA0D546}" type="datetimeFigureOut">
              <a:rPr lang="pl-PL" smtClean="0"/>
              <a:pPr/>
              <a:t>27.09.2020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62FE-156A-49CC-8CD6-B1DF7B6AD21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250441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B3D5-5066-4307-A00C-90168EA0D546}" type="datetimeFigureOut">
              <a:rPr lang="pl-PL" smtClean="0"/>
              <a:pPr/>
              <a:t>27.09.2020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62FE-156A-49CC-8CD6-B1DF7B6AD21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116395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B3D5-5066-4307-A00C-90168EA0D546}" type="datetimeFigureOut">
              <a:rPr lang="pl-PL" smtClean="0"/>
              <a:pPr/>
              <a:t>27.09.2020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62FE-156A-49CC-8CD6-B1DF7B6AD21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00763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B3D5-5066-4307-A00C-90168EA0D546}" type="datetimeFigureOut">
              <a:rPr lang="pl-PL" smtClean="0"/>
              <a:pPr/>
              <a:t>27.09.2020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62FE-156A-49CC-8CD6-B1DF7B6AD21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097291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B3D5-5066-4307-A00C-90168EA0D546}" type="datetimeFigureOut">
              <a:rPr lang="pl-PL" smtClean="0"/>
              <a:pPr/>
              <a:t>27.09.2020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62FE-156A-49CC-8CD6-B1DF7B6AD21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436748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B3D5-5066-4307-A00C-90168EA0D546}" type="datetimeFigureOut">
              <a:rPr lang="pl-PL" smtClean="0"/>
              <a:pPr/>
              <a:t>27.09.2020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62FE-156A-49CC-8CD6-B1DF7B6AD21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510243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B3D5-5066-4307-A00C-90168EA0D546}" type="datetimeFigureOut">
              <a:rPr lang="pl-PL" smtClean="0"/>
              <a:pPr/>
              <a:t>27.09.2020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62FE-156A-49CC-8CD6-B1DF7B6AD21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510982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B3D5-5066-4307-A00C-90168EA0D546}" type="datetimeFigureOut">
              <a:rPr lang="pl-PL" smtClean="0"/>
              <a:pPr/>
              <a:t>27.09.2020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62FE-156A-49CC-8CD6-B1DF7B6AD21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623788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B3D5-5066-4307-A00C-90168EA0D546}" type="datetimeFigureOut">
              <a:rPr lang="pl-PL" smtClean="0"/>
              <a:pPr/>
              <a:t>27.09.2020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62FE-156A-49CC-8CD6-B1DF7B6AD21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596720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B3D5-5066-4307-A00C-90168EA0D546}" type="datetimeFigureOut">
              <a:rPr lang="pl-PL" smtClean="0"/>
              <a:pPr/>
              <a:t>27.09.2020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62FE-156A-49CC-8CD6-B1DF7B6AD21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019613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FB3D5-5066-4307-A00C-90168EA0D546}" type="datetimeFigureOut">
              <a:rPr lang="pl-PL" smtClean="0"/>
              <a:pPr/>
              <a:t>27.09.2020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462FE-156A-49CC-8CD6-B1DF7B6AD21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370310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7200" y="2071678"/>
            <a:ext cx="8291264" cy="4054485"/>
          </a:xfrm>
          <a:solidFill>
            <a:schemeClr val="accent1">
              <a:lumMod val="40000"/>
              <a:lumOff val="6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pPr algn="ctr">
              <a:buNone/>
            </a:pPr>
            <a:endParaRPr lang="pl-PL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buNone/>
            </a:pPr>
            <a:r>
              <a:rPr lang="pl-PL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EGZAMIN ÓSMOKLASISTY </a:t>
            </a:r>
            <a:endParaRPr lang="pl-PL" sz="2400" b="1" i="1" dirty="0" smtClean="0">
              <a:solidFill>
                <a:schemeClr val="accent4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algn="ctr">
              <a:buNone/>
            </a:pPr>
            <a:endParaRPr lang="pl-PL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ctr">
              <a:buNone/>
            </a:pPr>
            <a:r>
              <a:rPr lang="pl-PL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  WRZESIEŃ 2020</a:t>
            </a:r>
            <a:endParaRPr lang="pl-PL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>
              <a:buNone/>
            </a:pPr>
            <a:endParaRPr lang="pl-PL" dirty="0"/>
          </a:p>
        </p:txBody>
      </p:sp>
      <p:sp>
        <p:nvSpPr>
          <p:cNvPr id="2" name="Prostokąt 1"/>
          <p:cNvSpPr/>
          <p:nvPr/>
        </p:nvSpPr>
        <p:spPr>
          <a:xfrm>
            <a:off x="2286000" y="335846"/>
            <a:ext cx="4572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dirty="0"/>
              <a:t/>
            </a:r>
            <a:br>
              <a:rPr lang="pl-PL" dirty="0"/>
            </a:br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GMINNY ZESPÓŁ SZKÓŁ W DOBIEGNIEWIE </a:t>
            </a:r>
            <a:endParaRPr lang="pl-PL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/>
              <a:t>                                                                                  </a:t>
            </a:r>
          </a:p>
        </p:txBody>
      </p:sp>
    </p:spTree>
    <p:extLst>
      <p:ext uri="{BB962C8B-B14F-4D97-AF65-F5344CB8AC3E}">
        <p14:creationId xmlns:p14="http://schemas.microsoft.com/office/powerpoint/2010/main" xmlns="" val="390162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smtClean="0"/>
              <a:t>EGZAMIN ÓSMOKLASISTY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smtClean="0"/>
              <a:t>szczegółowe informacje : </a:t>
            </a:r>
            <a:br>
              <a:rPr lang="pl-PL" b="1" dirty="0" smtClean="0"/>
            </a:br>
            <a:r>
              <a:rPr lang="pl-PL" b="1" dirty="0" smtClean="0"/>
              <a:t>strona CKE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INFORMATORY</a:t>
            </a:r>
            <a:r>
              <a:rPr lang="pl-PL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/>
            </a:r>
            <a:br>
              <a:rPr lang="pl-PL" b="1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pl-PL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o </a:t>
            </a:r>
            <a:r>
              <a:rPr lang="pl-PL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egzaminie </a:t>
            </a:r>
            <a:r>
              <a:rPr lang="pl-PL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ósmoklasisty</a:t>
            </a:r>
            <a:br>
              <a:rPr lang="pl-PL" b="1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pl-PL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od roku szkolnego 2018/2019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48267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4807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pl-PL" b="1" dirty="0" smtClean="0"/>
              <a:t>Informator – język polski</a:t>
            </a:r>
            <a:endParaRPr lang="pl-PL" b="1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323528" y="1916832"/>
            <a:ext cx="8572052" cy="32403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b="1" dirty="0" smtClean="0"/>
              <a:t>Egzamin </a:t>
            </a:r>
            <a:r>
              <a:rPr lang="pl-PL" b="1" dirty="0"/>
              <a:t>ósmoklasisty z języka polskiego sprawdza, </a:t>
            </a:r>
            <a:r>
              <a:rPr lang="pl-PL" b="1" dirty="0" smtClean="0"/>
              <a:t> w </a:t>
            </a:r>
            <a:r>
              <a:rPr lang="pl-PL" b="1" dirty="0"/>
              <a:t>jakim stopniu uczeń VIII klasy szkoły podstawowej spełnia wymagania określone </a:t>
            </a:r>
            <a:r>
              <a:rPr lang="pl-PL" b="1" dirty="0" smtClean="0"/>
              <a:t>                  w </a:t>
            </a:r>
            <a:r>
              <a:rPr lang="pl-PL" b="1" dirty="0"/>
              <a:t>podstawie programowej kształcenia ogólnego dla pierwszych dwóch etapów edukacyjnych </a:t>
            </a:r>
            <a:endParaRPr lang="pl-PL" b="1" dirty="0" smtClean="0"/>
          </a:p>
          <a:p>
            <a:pPr marL="0" indent="0" algn="ctr">
              <a:buNone/>
            </a:pPr>
            <a:r>
              <a:rPr lang="pl-PL" b="1" dirty="0"/>
              <a:t> </a:t>
            </a:r>
            <a:r>
              <a:rPr lang="pl-PL" b="1" dirty="0" smtClean="0"/>
              <a:t>   (</a:t>
            </a:r>
            <a:r>
              <a:rPr lang="pl-PL" b="1" dirty="0"/>
              <a:t>klasy I–VIII). </a:t>
            </a:r>
          </a:p>
        </p:txBody>
      </p:sp>
    </p:spTree>
    <p:extLst>
      <p:ext uri="{BB962C8B-B14F-4D97-AF65-F5344CB8AC3E}">
        <p14:creationId xmlns:p14="http://schemas.microsoft.com/office/powerpoint/2010/main" xmlns="" val="250981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-12452" y="671691"/>
            <a:ext cx="9144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/>
              <a:t>Część ogólna informatora + </a:t>
            </a:r>
            <a:r>
              <a:rPr lang="pl-PL" sz="2000" b="1" dirty="0" err="1" smtClean="0"/>
              <a:t>czarnodruk</a:t>
            </a:r>
            <a:endParaRPr lang="pl-PL" sz="2000" b="1" dirty="0"/>
          </a:p>
          <a:p>
            <a:pPr lvl="1"/>
            <a:r>
              <a:rPr lang="pl-PL" dirty="0"/>
              <a:t>Część ogólna informatora w językach mniejszości narodowych, języku mniejszości etnicznej </a:t>
            </a:r>
            <a:r>
              <a:rPr lang="pl-PL" dirty="0" smtClean="0"/>
              <a:t> i </a:t>
            </a:r>
            <a:r>
              <a:rPr lang="pl-PL" dirty="0"/>
              <a:t>języku regionalnym</a:t>
            </a:r>
          </a:p>
          <a:p>
            <a:r>
              <a:rPr lang="pl-PL" sz="2000" b="1" dirty="0"/>
              <a:t>Informator o egzaminie ósmoklasisty od roku szkolnego 2018/2019 </a:t>
            </a:r>
          </a:p>
          <a:p>
            <a:pPr lvl="1"/>
            <a:r>
              <a:rPr lang="pl-PL" b="1" dirty="0">
                <a:solidFill>
                  <a:srgbClr val="FF0000"/>
                </a:solidFill>
              </a:rPr>
              <a:t>Informator o egzaminie ósmoklasisty z języka polskiego od roku szkolnego 2018/2019</a:t>
            </a:r>
          </a:p>
          <a:p>
            <a:pPr lvl="1"/>
            <a:r>
              <a:rPr lang="pl-PL" b="1" dirty="0">
                <a:solidFill>
                  <a:srgbClr val="FF0000"/>
                </a:solidFill>
              </a:rPr>
              <a:t>Informator o egzaminie ósmoklasisty z matematyki od roku szkolnego 2018/2019</a:t>
            </a:r>
          </a:p>
          <a:p>
            <a:pPr lvl="1"/>
            <a:r>
              <a:rPr lang="pl-PL" dirty="0"/>
              <a:t>Informator o egzaminie ósmoklasisty z matematyki od roku szkolnego 2018/2019 w językach mniejszości narodowych, języku mniejszości etnicznej i języku regionalnym</a:t>
            </a:r>
          </a:p>
          <a:p>
            <a:pPr lvl="1"/>
            <a:r>
              <a:rPr lang="pl-PL" b="1" dirty="0">
                <a:solidFill>
                  <a:srgbClr val="FF0000"/>
                </a:solidFill>
              </a:rPr>
              <a:t>Informator o egzaminie ósmoklasisty z języka angielskiego od roku szkolnego 2018/2019</a:t>
            </a:r>
          </a:p>
          <a:p>
            <a:pPr lvl="1"/>
            <a:r>
              <a:rPr lang="pl-PL" dirty="0"/>
              <a:t>Informator o egzaminie ósmoklasisty z języka francuskiego od roku szkolnego 2018/2019</a:t>
            </a:r>
          </a:p>
          <a:p>
            <a:pPr lvl="1"/>
            <a:r>
              <a:rPr lang="pl-PL" dirty="0"/>
              <a:t>Informator o egzaminie ósmoklasisty z języka hiszpańskiego od roku szkolnego 2018/2019</a:t>
            </a:r>
          </a:p>
          <a:p>
            <a:pPr lvl="1"/>
            <a:r>
              <a:rPr lang="pl-PL" b="1" dirty="0">
                <a:solidFill>
                  <a:srgbClr val="FF0000"/>
                </a:solidFill>
              </a:rPr>
              <a:t>Informator o egzaminie ósmoklasisty z języka niemieckiego od roku szkolnego 2018/2019</a:t>
            </a:r>
          </a:p>
          <a:p>
            <a:pPr lvl="1"/>
            <a:r>
              <a:rPr lang="pl-PL" dirty="0"/>
              <a:t>Informator o egzaminie ósmoklasisty z języka rosyjskiego od roku szkolnego 2018/2019</a:t>
            </a:r>
          </a:p>
          <a:p>
            <a:pPr lvl="1"/>
            <a:r>
              <a:rPr lang="pl-PL" dirty="0"/>
              <a:t>Informator o egzaminie ósmoklasisty z języka ukraińskiego od roku szkolnego 2018/2019</a:t>
            </a:r>
          </a:p>
          <a:p>
            <a:pPr lvl="1"/>
            <a:r>
              <a:rPr lang="pl-PL" dirty="0"/>
              <a:t>Informator o egzaminie ósmoklasisty z języka włoskiego od roku szkolnego 2018/2019</a:t>
            </a:r>
          </a:p>
          <a:p>
            <a:r>
              <a:rPr lang="pl-PL" b="1" dirty="0"/>
              <a:t>Informator o egzaminie ósmoklasisty od roku szkolnego 2018/2019 dla uczniów słabosłyszących i niesłyszących</a:t>
            </a:r>
          </a:p>
          <a:p>
            <a:r>
              <a:rPr lang="pl-PL" b="1" dirty="0"/>
              <a:t>Informator o egzaminie ósmoklasisty od roku szkolnego 2018/2019 dla uczniów </a:t>
            </a:r>
            <a:r>
              <a:rPr lang="pl-PL" b="1" dirty="0" smtClean="0"/>
              <a:t>niewidomych  - </a:t>
            </a:r>
            <a:r>
              <a:rPr lang="pl-PL" b="1" dirty="0" err="1" smtClean="0"/>
              <a:t>czarnodruk</a:t>
            </a:r>
            <a:endParaRPr lang="pl-PL" b="1" dirty="0"/>
          </a:p>
          <a:p>
            <a:r>
              <a:rPr lang="pl-PL" b="1" dirty="0"/>
              <a:t>Informator o egzaminie ósmoklasisty od roku szkolnego 2018/2019 dla uczniów z niepełnosprawnością intelektualną w stopniu lekkim</a:t>
            </a:r>
          </a:p>
          <a:p>
            <a:r>
              <a:rPr lang="pl-PL" dirty="0"/>
              <a:t> </a:t>
            </a:r>
          </a:p>
        </p:txBody>
      </p:sp>
      <p:sp>
        <p:nvSpPr>
          <p:cNvPr id="6" name="Prostokąt 5"/>
          <p:cNvSpPr/>
          <p:nvPr/>
        </p:nvSpPr>
        <p:spPr>
          <a:xfrm>
            <a:off x="0" y="0"/>
            <a:ext cx="9144000" cy="6716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 smtClean="0"/>
              <a:t>INFORMATORY  od roku 2018/2019</a:t>
            </a:r>
            <a:r>
              <a:rPr lang="pl-PL" b="1" dirty="0" smtClean="0"/>
              <a:t> </a:t>
            </a:r>
            <a:endParaRPr lang="pl-PL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7942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pl-PL" altLang="pl-PL" sz="4000" b="1" dirty="0" smtClean="0">
                <a:solidFill>
                  <a:srgbClr val="FF0000"/>
                </a:solidFill>
              </a:rPr>
              <a:t>Typy zadań zamkniętych i otwartych 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516977-F701-4D8B-90E5-F83716985108}" type="slidenum">
              <a:rPr lang="pl-PL" smtClean="0"/>
              <a:pPr>
                <a:defRPr/>
              </a:pPr>
              <a:t>13</a:t>
            </a:fld>
            <a:endParaRPr lang="pl-PL"/>
          </a:p>
        </p:txBody>
      </p:sp>
      <p:sp>
        <p:nvSpPr>
          <p:cNvPr id="4" name="Prostokąt zaokrąglony 3"/>
          <p:cNvSpPr/>
          <p:nvPr/>
        </p:nvSpPr>
        <p:spPr>
          <a:xfrm>
            <a:off x="812800" y="1231900"/>
            <a:ext cx="3313113" cy="100806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/>
              <a:t>Zadania  zamknięte</a:t>
            </a:r>
          </a:p>
        </p:txBody>
      </p:sp>
      <p:sp>
        <p:nvSpPr>
          <p:cNvPr id="5" name="Prostokąt zaokrąglony 4"/>
          <p:cNvSpPr/>
          <p:nvPr/>
        </p:nvSpPr>
        <p:spPr>
          <a:xfrm>
            <a:off x="5076825" y="1262063"/>
            <a:ext cx="3311525" cy="1008062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800" b="1" dirty="0"/>
              <a:t>Zadania  otwarte</a:t>
            </a:r>
          </a:p>
        </p:txBody>
      </p:sp>
      <p:sp>
        <p:nvSpPr>
          <p:cNvPr id="6" name="Prostokąt 5"/>
          <p:cNvSpPr/>
          <p:nvPr/>
        </p:nvSpPr>
        <p:spPr>
          <a:xfrm>
            <a:off x="1187450" y="2565400"/>
            <a:ext cx="2952750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000" b="1" dirty="0"/>
              <a:t>wyboru wielokrotnego </a:t>
            </a:r>
          </a:p>
        </p:txBody>
      </p:sp>
      <p:sp>
        <p:nvSpPr>
          <p:cNvPr id="7" name="Prostokąt 6"/>
          <p:cNvSpPr/>
          <p:nvPr/>
        </p:nvSpPr>
        <p:spPr>
          <a:xfrm>
            <a:off x="1187450" y="3573463"/>
            <a:ext cx="2952750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000" b="1" dirty="0"/>
              <a:t>na dobieranie</a:t>
            </a:r>
          </a:p>
        </p:txBody>
      </p:sp>
      <p:sp>
        <p:nvSpPr>
          <p:cNvPr id="8" name="Prostokąt 7"/>
          <p:cNvSpPr/>
          <p:nvPr/>
        </p:nvSpPr>
        <p:spPr>
          <a:xfrm>
            <a:off x="1187450" y="4508500"/>
            <a:ext cx="2952750" cy="649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000" b="1" dirty="0"/>
              <a:t>prawda-fałsz</a:t>
            </a:r>
          </a:p>
        </p:txBody>
      </p:sp>
      <p:sp>
        <p:nvSpPr>
          <p:cNvPr id="9" name="Prostokąt 8"/>
          <p:cNvSpPr/>
          <p:nvPr/>
        </p:nvSpPr>
        <p:spPr>
          <a:xfrm>
            <a:off x="5724525" y="4530725"/>
            <a:ext cx="2951163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000" b="1" dirty="0"/>
              <a:t>zadania rozszerzonej odpowiedzi</a:t>
            </a:r>
          </a:p>
        </p:txBody>
      </p:sp>
      <p:sp>
        <p:nvSpPr>
          <p:cNvPr id="10" name="Prostokąt 9"/>
          <p:cNvSpPr/>
          <p:nvPr/>
        </p:nvSpPr>
        <p:spPr>
          <a:xfrm>
            <a:off x="5724525" y="3573463"/>
            <a:ext cx="2951163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000" b="1" dirty="0"/>
              <a:t>zadania krótkiej odpowiedzi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5724525" y="2608263"/>
            <a:ext cx="2951163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000" b="1" dirty="0"/>
              <a:t>zadania z luką </a:t>
            </a:r>
          </a:p>
        </p:txBody>
      </p:sp>
      <p:cxnSp>
        <p:nvCxnSpPr>
          <p:cNvPr id="13" name="Łącznik prostoliniowy 12"/>
          <p:cNvCxnSpPr/>
          <p:nvPr/>
        </p:nvCxnSpPr>
        <p:spPr>
          <a:xfrm>
            <a:off x="971550" y="2133600"/>
            <a:ext cx="0" cy="2720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oliniowy 15"/>
          <p:cNvCxnSpPr>
            <a:endCxn id="6" idx="1"/>
          </p:cNvCxnSpPr>
          <p:nvPr/>
        </p:nvCxnSpPr>
        <p:spPr>
          <a:xfrm>
            <a:off x="971550" y="2889250"/>
            <a:ext cx="215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oliniowy 20"/>
          <p:cNvCxnSpPr/>
          <p:nvPr/>
        </p:nvCxnSpPr>
        <p:spPr>
          <a:xfrm>
            <a:off x="944563" y="3895725"/>
            <a:ext cx="215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oliniowy 21"/>
          <p:cNvCxnSpPr/>
          <p:nvPr/>
        </p:nvCxnSpPr>
        <p:spPr>
          <a:xfrm>
            <a:off x="971550" y="4819650"/>
            <a:ext cx="215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oliniowy 23"/>
          <p:cNvCxnSpPr/>
          <p:nvPr/>
        </p:nvCxnSpPr>
        <p:spPr>
          <a:xfrm>
            <a:off x="5292725" y="2212975"/>
            <a:ext cx="0" cy="2720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oliniowy 25"/>
          <p:cNvCxnSpPr>
            <a:endCxn id="11" idx="1"/>
          </p:cNvCxnSpPr>
          <p:nvPr/>
        </p:nvCxnSpPr>
        <p:spPr>
          <a:xfrm>
            <a:off x="5292725" y="2932113"/>
            <a:ext cx="43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oliniowy 26"/>
          <p:cNvCxnSpPr/>
          <p:nvPr/>
        </p:nvCxnSpPr>
        <p:spPr>
          <a:xfrm>
            <a:off x="5292725" y="3919538"/>
            <a:ext cx="43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oliniowy 27"/>
          <p:cNvCxnSpPr/>
          <p:nvPr/>
        </p:nvCxnSpPr>
        <p:spPr>
          <a:xfrm>
            <a:off x="5292725" y="4929188"/>
            <a:ext cx="43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rostokąt 1"/>
          <p:cNvSpPr/>
          <p:nvPr/>
        </p:nvSpPr>
        <p:spPr>
          <a:xfrm>
            <a:off x="251520" y="5373216"/>
            <a:ext cx="8640960" cy="12961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>
                <a:solidFill>
                  <a:schemeClr val="tx1"/>
                </a:solidFill>
              </a:rPr>
              <a:t>Zadania kk – stworzenie krótkiego tekstu, w tym zadania  sprawdzające umiejętność  tworzenia form użytkowych : ogłoszenia, zaproszenia, dedykacji, etc.</a:t>
            </a:r>
          </a:p>
        </p:txBody>
      </p:sp>
    </p:spTree>
    <p:extLst>
      <p:ext uri="{BB962C8B-B14F-4D97-AF65-F5344CB8AC3E}">
        <p14:creationId xmlns:p14="http://schemas.microsoft.com/office/powerpoint/2010/main" xmlns="" val="99256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42617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pl-PL" dirty="0" smtClean="0"/>
              <a:t/>
            </a:r>
            <a:br>
              <a:rPr lang="pl-PL" dirty="0" smtClean="0"/>
            </a:br>
            <a:r>
              <a:rPr lang="pl-PL" sz="4000" b="1" dirty="0" smtClean="0"/>
              <a:t>Ważne :</a:t>
            </a:r>
            <a:br>
              <a:rPr lang="pl-PL" sz="4000" b="1" dirty="0" smtClean="0"/>
            </a:br>
            <a:r>
              <a:rPr lang="pl-PL" sz="3600" b="1" dirty="0" smtClean="0"/>
              <a:t>Nacisk </a:t>
            </a:r>
            <a:r>
              <a:rPr lang="pl-PL" sz="3600" b="1" dirty="0"/>
              <a:t>na sprawdzanie umiejętności związanych z: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1872208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pl-PL" b="1" dirty="0" smtClean="0"/>
              <a:t>Argumentowaniem</a:t>
            </a:r>
          </a:p>
          <a:p>
            <a:r>
              <a:rPr lang="pl-PL" b="1" dirty="0" smtClean="0"/>
              <a:t>Wnioskowaniem</a:t>
            </a:r>
          </a:p>
          <a:p>
            <a:r>
              <a:rPr lang="pl-PL" b="1" dirty="0" smtClean="0"/>
              <a:t>Formułowaniem opinii </a:t>
            </a:r>
            <a:endParaRPr lang="pl-PL" b="1" dirty="0"/>
          </a:p>
        </p:txBody>
      </p:sp>
      <p:sp>
        <p:nvSpPr>
          <p:cNvPr id="6" name="Prostokąt 5"/>
          <p:cNvSpPr/>
          <p:nvPr/>
        </p:nvSpPr>
        <p:spPr>
          <a:xfrm>
            <a:off x="395536" y="3789040"/>
            <a:ext cx="8352928" cy="26642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sz="2800" b="1" dirty="0" smtClean="0">
              <a:solidFill>
                <a:schemeClr val="tx1"/>
              </a:solidFill>
            </a:endParaRPr>
          </a:p>
          <a:p>
            <a:r>
              <a:rPr lang="pl-PL" sz="2800" b="1" dirty="0" smtClean="0">
                <a:solidFill>
                  <a:schemeClr val="tx1"/>
                </a:solidFill>
              </a:rPr>
              <a:t>Sprawdzane będą również kompetencje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b="1" dirty="0" smtClean="0">
                <a:solidFill>
                  <a:schemeClr val="tx1"/>
                </a:solidFill>
              </a:rPr>
              <a:t>Literackie  - np. rozumienie sensu  utworu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b="1" dirty="0" smtClean="0">
                <a:solidFill>
                  <a:schemeClr val="tx1"/>
                </a:solidFill>
              </a:rPr>
              <a:t>Kulturowe  -  np. interpretacja plakatu,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b="1" dirty="0" smtClean="0">
                <a:solidFill>
                  <a:schemeClr val="tx1"/>
                </a:solidFill>
              </a:rPr>
              <a:t>Językowe – np. świadomego korzystanie z różnych środków językowych</a:t>
            </a:r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408377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b="1" dirty="0" smtClean="0"/>
              <a:t>Uwaga : LEKTURY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600200"/>
            <a:ext cx="8784976" cy="492514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l-PL" b="1" dirty="0" smtClean="0"/>
              <a:t>W arkuszu egzaminacyjnym znajdą się zadania sprawdzające </a:t>
            </a:r>
          </a:p>
          <a:p>
            <a:pPr marL="0" indent="0" algn="ctr">
              <a:lnSpc>
                <a:spcPct val="160000"/>
              </a:lnSpc>
              <a:buNone/>
            </a:pPr>
            <a:r>
              <a:rPr lang="pl-PL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ZNAJOMOŚĆ  TREŚCI  I  PROBLEMATYKI  LEKTUR  OBOWIĄZKOWYCH</a:t>
            </a:r>
          </a:p>
          <a:p>
            <a:r>
              <a:rPr lang="pl-PL" b="1" dirty="0" smtClean="0">
                <a:solidFill>
                  <a:srgbClr val="FF0000"/>
                </a:solidFill>
              </a:rPr>
              <a:t>Nauczyciel </a:t>
            </a:r>
            <a:r>
              <a:rPr lang="pl-PL" b="1" dirty="0">
                <a:solidFill>
                  <a:srgbClr val="FF0000"/>
                </a:solidFill>
              </a:rPr>
              <a:t>języka polskiego jest zobowiązany </a:t>
            </a:r>
            <a:r>
              <a:rPr lang="pl-PL" b="1" dirty="0" smtClean="0">
                <a:solidFill>
                  <a:srgbClr val="FF0000"/>
                </a:solidFill>
              </a:rPr>
              <a:t>                      do </a:t>
            </a:r>
            <a:r>
              <a:rPr lang="pl-PL" b="1" dirty="0">
                <a:solidFill>
                  <a:srgbClr val="FF0000"/>
                </a:solidFill>
              </a:rPr>
              <a:t>omówienia wszystkich lektur obowiązkowych </a:t>
            </a:r>
            <a:r>
              <a:rPr lang="pl-PL" b="1" dirty="0" smtClean="0">
                <a:solidFill>
                  <a:srgbClr val="FF0000"/>
                </a:solidFill>
              </a:rPr>
              <a:t>          </a:t>
            </a:r>
            <a:r>
              <a:rPr lang="pl-PL" b="1" u="sng" dirty="0" smtClean="0">
                <a:solidFill>
                  <a:srgbClr val="FF0000"/>
                </a:solidFill>
              </a:rPr>
              <a:t>przed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>
                <a:solidFill>
                  <a:srgbClr val="FF0000"/>
                </a:solidFill>
              </a:rPr>
              <a:t>egzaminem ósmoklasisty. </a:t>
            </a:r>
          </a:p>
          <a:p>
            <a:r>
              <a:rPr lang="pl-PL" sz="3000" i="1" dirty="0" smtClean="0"/>
              <a:t>Na </a:t>
            </a:r>
            <a:r>
              <a:rPr lang="pl-PL" sz="3000" i="1" dirty="0"/>
              <a:t>ostatniej stronie arkusza egzaminacyjnego zamieszczona będzie lista lektur </a:t>
            </a:r>
            <a:r>
              <a:rPr lang="pl-PL" sz="3000" i="1" dirty="0" smtClean="0"/>
              <a:t>obowiązkowych </a:t>
            </a:r>
            <a:r>
              <a:rPr lang="pl-PL" sz="3000" b="1" i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20528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pl-PL" b="1" dirty="0" smtClean="0"/>
              <a:t>Ważne : 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4508" y="1196752"/>
            <a:ext cx="8229600" cy="40324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b="1" dirty="0"/>
              <a:t>W arkuszu (od 2019 r.) mogą się również pojawić zadania oparte na tekstach poetyckich – zarówno autorów wskazanych w podstawie programowej, jak i innych. </a:t>
            </a:r>
            <a:endParaRPr lang="pl-PL" b="1" dirty="0" smtClean="0"/>
          </a:p>
          <a:p>
            <a:pPr marL="0" indent="0">
              <a:buNone/>
            </a:pPr>
            <a:r>
              <a:rPr lang="pl-PL" b="1" dirty="0" smtClean="0"/>
              <a:t>Zadania </a:t>
            </a:r>
            <a:r>
              <a:rPr lang="pl-PL" b="1" dirty="0"/>
              <a:t>te nie będą sprawdzały znajomości treści konkretnego utworu poetyckiego, ale sprawdzą </a:t>
            </a:r>
            <a:r>
              <a:rPr lang="pl-PL" b="1" dirty="0">
                <a:solidFill>
                  <a:srgbClr val="FF0000"/>
                </a:solidFill>
              </a:rPr>
              <a:t>umiejętność analizy i interpretacji </a:t>
            </a:r>
            <a:r>
              <a:rPr lang="pl-PL" b="1" dirty="0" smtClean="0">
                <a:solidFill>
                  <a:srgbClr val="FF0000"/>
                </a:solidFill>
              </a:rPr>
              <a:t>               tego </a:t>
            </a:r>
            <a:r>
              <a:rPr lang="pl-PL" b="1" dirty="0">
                <a:solidFill>
                  <a:srgbClr val="FF0000"/>
                </a:solidFill>
              </a:rPr>
              <a:t>typu </a:t>
            </a:r>
            <a:r>
              <a:rPr lang="pl-PL" b="1" dirty="0" smtClean="0">
                <a:solidFill>
                  <a:srgbClr val="FF0000"/>
                </a:solidFill>
              </a:rPr>
              <a:t>tekstów</a:t>
            </a:r>
            <a:endParaRPr lang="pl-PL" b="1" dirty="0"/>
          </a:p>
        </p:txBody>
      </p:sp>
      <p:sp>
        <p:nvSpPr>
          <p:cNvPr id="4" name="Prostokąt 3"/>
          <p:cNvSpPr/>
          <p:nvPr/>
        </p:nvSpPr>
        <p:spPr>
          <a:xfrm>
            <a:off x="407988" y="5949280"/>
            <a:ext cx="8280920" cy="778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/>
              <a:t>W arkuszu – dużo będzie tekstów do przeczytania</a:t>
            </a:r>
            <a:endParaRPr lang="pl-PL" sz="2800" b="1" dirty="0"/>
          </a:p>
        </p:txBody>
      </p:sp>
      <p:sp>
        <p:nvSpPr>
          <p:cNvPr id="5" name="Prostokąt 4"/>
          <p:cNvSpPr/>
          <p:nvPr/>
        </p:nvSpPr>
        <p:spPr>
          <a:xfrm>
            <a:off x="407988" y="5013176"/>
            <a:ext cx="828092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 smtClean="0"/>
              <a:t>Konieczna – dogłębna analiza tekstów</a:t>
            </a:r>
            <a:endParaRPr lang="pl-PL" sz="3200" b="1" dirty="0"/>
          </a:p>
        </p:txBody>
      </p:sp>
    </p:spTree>
    <p:extLst>
      <p:ext uri="{BB962C8B-B14F-4D97-AF65-F5344CB8AC3E}">
        <p14:creationId xmlns:p14="http://schemas.microsoft.com/office/powerpoint/2010/main" xmlns="" val="326260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pl-PL" b="1" dirty="0" smtClean="0"/>
              <a:t>Arkusz egzaminacyjny – dwie części :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54461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sz="3400" b="1" u="sng" dirty="0" smtClean="0"/>
              <a:t>CZĘŚĆ I </a:t>
            </a:r>
            <a:r>
              <a:rPr lang="pl-PL" sz="3400" b="1" dirty="0" smtClean="0"/>
              <a:t>- </a:t>
            </a:r>
            <a:r>
              <a:rPr lang="pl-PL" sz="3400" b="1" dirty="0"/>
              <a:t>będzie zawierać zadania zorganizowane wokół dwóch tekstów zamieszczonych w arkuszu: </a:t>
            </a:r>
          </a:p>
          <a:p>
            <a:pPr marL="0" indent="0">
              <a:buNone/>
            </a:pPr>
            <a:r>
              <a:rPr lang="pl-PL" sz="3400" b="1" dirty="0"/>
              <a:t>a) </a:t>
            </a:r>
            <a:r>
              <a:rPr lang="pl-PL" sz="3400" b="1" dirty="0">
                <a:solidFill>
                  <a:srgbClr val="FF0000"/>
                </a:solidFill>
              </a:rPr>
              <a:t>tekstu literackiego </a:t>
            </a:r>
            <a:r>
              <a:rPr lang="pl-PL" sz="3400" b="1" dirty="0"/>
              <a:t>(poezji, epiki albo dramatu) oraz </a:t>
            </a:r>
          </a:p>
          <a:p>
            <a:pPr marL="0" indent="0">
              <a:buNone/>
            </a:pPr>
            <a:r>
              <a:rPr lang="pl-PL" sz="3400" b="1" dirty="0"/>
              <a:t>b) </a:t>
            </a:r>
            <a:r>
              <a:rPr lang="pl-PL" sz="3400" b="1" dirty="0">
                <a:solidFill>
                  <a:srgbClr val="FF0000"/>
                </a:solidFill>
              </a:rPr>
              <a:t>tekstu nieliterackiego </a:t>
            </a:r>
            <a:r>
              <a:rPr lang="pl-PL" sz="3400" b="1" dirty="0"/>
              <a:t>(naukowego, popularnonaukowego albo publicystycznego). </a:t>
            </a:r>
          </a:p>
          <a:p>
            <a:pPr marL="0" indent="0">
              <a:buNone/>
            </a:pPr>
            <a:endParaRPr lang="pl-PL" sz="1300" b="1" dirty="0"/>
          </a:p>
          <a:p>
            <a:pPr marL="0" indent="0" algn="ctr">
              <a:buNone/>
            </a:pPr>
            <a:r>
              <a:rPr lang="pl-PL" sz="3400" b="1" dirty="0">
                <a:solidFill>
                  <a:srgbClr val="0070C0"/>
                </a:solidFill>
              </a:rPr>
              <a:t>Łącznie oba teksty będą liczyły nie więcej niż 1000 słów. </a:t>
            </a:r>
            <a:endParaRPr lang="pl-PL" sz="34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l-PL" sz="700" b="1" dirty="0"/>
          </a:p>
          <a:p>
            <a:pPr marL="0" indent="0">
              <a:buNone/>
            </a:pPr>
            <a:r>
              <a:rPr lang="pl-PL" sz="3400" b="1" dirty="0">
                <a:solidFill>
                  <a:srgbClr val="FF0000"/>
                </a:solidFill>
              </a:rPr>
              <a:t>Większość zadań w tej części arkusza będzie się odnosić bezpośrednio do ww. tekstów. </a:t>
            </a:r>
            <a:endParaRPr lang="pl-PL" sz="3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l-PL" sz="3400" b="1" dirty="0" smtClean="0"/>
              <a:t>Wśród </a:t>
            </a:r>
            <a:r>
              <a:rPr lang="pl-PL" sz="3400" b="1" dirty="0"/>
              <a:t>zadań w tej części arkusza mogą pojawić się również: </a:t>
            </a:r>
          </a:p>
          <a:p>
            <a:pPr>
              <a:buFontTx/>
              <a:buChar char="-"/>
            </a:pPr>
            <a:r>
              <a:rPr lang="pl-PL" sz="3400" b="1" dirty="0" smtClean="0">
                <a:solidFill>
                  <a:srgbClr val="0070C0"/>
                </a:solidFill>
              </a:rPr>
              <a:t>zadania </a:t>
            </a:r>
            <a:r>
              <a:rPr lang="pl-PL" sz="3400" b="1" dirty="0">
                <a:solidFill>
                  <a:srgbClr val="0070C0"/>
                </a:solidFill>
              </a:rPr>
              <a:t>zawierające fragmenty innych tekstów literackich </a:t>
            </a:r>
            <a:r>
              <a:rPr lang="pl-PL" sz="3400" b="1" dirty="0" smtClean="0">
                <a:solidFill>
                  <a:srgbClr val="0070C0"/>
                </a:solidFill>
              </a:rPr>
              <a:t>                 i </a:t>
            </a:r>
            <a:r>
              <a:rPr lang="pl-PL" sz="3400" b="1" dirty="0">
                <a:solidFill>
                  <a:srgbClr val="0070C0"/>
                </a:solidFill>
              </a:rPr>
              <a:t>nieliterackich, teksty ikoniczne (np. plakat, </a:t>
            </a:r>
            <a:r>
              <a:rPr lang="pl-PL" sz="3400" b="1" dirty="0" smtClean="0">
                <a:solidFill>
                  <a:srgbClr val="0070C0"/>
                </a:solidFill>
              </a:rPr>
              <a:t>reprodukcja </a:t>
            </a:r>
            <a:r>
              <a:rPr lang="pl-PL" sz="3400" b="1" dirty="0">
                <a:solidFill>
                  <a:srgbClr val="0070C0"/>
                </a:solidFill>
              </a:rPr>
              <a:t>obrazu), przysłowia, powiedzenia, frazeologizmy itp. </a:t>
            </a:r>
            <a:endParaRPr lang="pl-PL" sz="34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pl-PL" sz="3400" b="1" dirty="0" smtClean="0"/>
              <a:t>ORAZ/LUB </a:t>
            </a:r>
            <a:endParaRPr lang="pl-PL" sz="3400" b="1" dirty="0"/>
          </a:p>
          <a:p>
            <a:pPr marL="0" indent="0">
              <a:buNone/>
            </a:pPr>
            <a:r>
              <a:rPr lang="pl-PL" sz="3400" b="1" dirty="0" smtClean="0">
                <a:solidFill>
                  <a:srgbClr val="0070C0"/>
                </a:solidFill>
              </a:rPr>
              <a:t>-  zadania </a:t>
            </a:r>
            <a:r>
              <a:rPr lang="pl-PL" sz="3400" b="1" dirty="0">
                <a:solidFill>
                  <a:srgbClr val="0070C0"/>
                </a:solidFill>
              </a:rPr>
              <a:t>samodzielne, nieodnoszące się do tekstów </a:t>
            </a:r>
            <a:r>
              <a:rPr lang="pl-PL" sz="3400" b="1" dirty="0" smtClean="0">
                <a:solidFill>
                  <a:srgbClr val="0070C0"/>
                </a:solidFill>
              </a:rPr>
              <a:t>wymienionych</a:t>
            </a:r>
          </a:p>
          <a:p>
            <a:pPr marL="0" indent="0">
              <a:buNone/>
            </a:pPr>
            <a:r>
              <a:rPr lang="pl-PL" sz="3400" b="1" dirty="0" smtClean="0">
                <a:solidFill>
                  <a:srgbClr val="0070C0"/>
                </a:solidFill>
              </a:rPr>
              <a:t>    </a:t>
            </a:r>
            <a:r>
              <a:rPr lang="pl-PL" sz="3400" b="1" dirty="0">
                <a:solidFill>
                  <a:srgbClr val="0070C0"/>
                </a:solidFill>
              </a:rPr>
              <a:t>w pkt a) lub b). 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96803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pl-PL" b="1" dirty="0"/>
              <a:t>Arkusz egzaminacyjny – dwie części 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576064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l-PL" b="1" u="sng" dirty="0" smtClean="0"/>
              <a:t>W DRUGIEJ CZĘŚCI </a:t>
            </a:r>
            <a:r>
              <a:rPr lang="pl-PL" b="1" dirty="0" smtClean="0"/>
              <a:t>arkusza </a:t>
            </a:r>
            <a:r>
              <a:rPr lang="pl-PL" b="1" dirty="0"/>
              <a:t>znajdą się </a:t>
            </a:r>
            <a:r>
              <a:rPr lang="pl-PL" b="1" dirty="0" smtClean="0"/>
              <a:t> </a:t>
            </a:r>
            <a:r>
              <a:rPr lang="pl-PL" b="1" u="sng" dirty="0" smtClean="0">
                <a:solidFill>
                  <a:srgbClr val="FF0000"/>
                </a:solidFill>
              </a:rPr>
              <a:t>propozycje </a:t>
            </a:r>
            <a:r>
              <a:rPr lang="pl-PL" b="1" u="sng" dirty="0">
                <a:solidFill>
                  <a:srgbClr val="FF0000"/>
                </a:solidFill>
              </a:rPr>
              <a:t>dwóch tematów wypracowań</a:t>
            </a:r>
            <a:r>
              <a:rPr lang="pl-PL" b="1" dirty="0">
                <a:solidFill>
                  <a:srgbClr val="FF0000"/>
                </a:solidFill>
              </a:rPr>
              <a:t>, z których uczeń będzie wybierał </a:t>
            </a:r>
            <a:r>
              <a:rPr lang="pl-PL" b="1" u="sng" dirty="0">
                <a:solidFill>
                  <a:srgbClr val="FF0000"/>
                </a:solidFill>
              </a:rPr>
              <a:t>jeden</a:t>
            </a:r>
            <a:r>
              <a:rPr lang="pl-PL" b="1" dirty="0">
                <a:solidFill>
                  <a:srgbClr val="FF0000"/>
                </a:solidFill>
              </a:rPr>
              <a:t> i pisał </a:t>
            </a:r>
            <a:r>
              <a:rPr lang="pl-PL" b="1" u="sng" dirty="0">
                <a:solidFill>
                  <a:srgbClr val="FF0000"/>
                </a:solidFill>
              </a:rPr>
              <a:t>tekst nie krótszy niż 200 słów. </a:t>
            </a:r>
            <a:r>
              <a:rPr lang="pl-PL" b="1" u="sng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pl-PL" b="1" dirty="0" smtClean="0"/>
              <a:t>Uczeń </a:t>
            </a:r>
            <a:r>
              <a:rPr lang="pl-PL" b="1" dirty="0"/>
              <a:t>będzie dokonywał wyboru spośród: </a:t>
            </a:r>
          </a:p>
          <a:p>
            <a:pPr marL="0" indent="0">
              <a:buNone/>
            </a:pPr>
            <a:r>
              <a:rPr lang="pl-PL" b="1" dirty="0"/>
              <a:t>a) </a:t>
            </a:r>
            <a:r>
              <a:rPr lang="pl-PL" b="1" dirty="0">
                <a:solidFill>
                  <a:srgbClr val="FF0000"/>
                </a:solidFill>
              </a:rPr>
              <a:t>tematu o charakterze twórczym </a:t>
            </a:r>
            <a:r>
              <a:rPr lang="pl-PL" b="1" dirty="0"/>
              <a:t>(np. opowiadanie twórcze) oraz </a:t>
            </a:r>
          </a:p>
          <a:p>
            <a:pPr marL="0" indent="0">
              <a:buNone/>
            </a:pPr>
            <a:r>
              <a:rPr lang="pl-PL" b="1" dirty="0"/>
              <a:t>b) </a:t>
            </a:r>
            <a:r>
              <a:rPr lang="pl-PL" b="1" dirty="0">
                <a:solidFill>
                  <a:srgbClr val="FF0000"/>
                </a:solidFill>
              </a:rPr>
              <a:t>tematu o charakterze argumentacyjnym </a:t>
            </a:r>
            <a:r>
              <a:rPr lang="pl-PL" b="1" dirty="0" smtClean="0">
                <a:solidFill>
                  <a:srgbClr val="FF0000"/>
                </a:solidFill>
              </a:rPr>
              <a:t>                      </a:t>
            </a:r>
            <a:r>
              <a:rPr lang="pl-PL" b="1" dirty="0" smtClean="0"/>
              <a:t>(</a:t>
            </a:r>
            <a:r>
              <a:rPr lang="pl-PL" b="1" dirty="0"/>
              <a:t>np. rozprawka, artykuł, przemówienie). </a:t>
            </a:r>
            <a:endParaRPr lang="pl-PL" b="1" dirty="0" smtClean="0"/>
          </a:p>
          <a:p>
            <a:pPr marL="0" indent="0" algn="ctr">
              <a:buNone/>
            </a:pPr>
            <a:r>
              <a:rPr lang="pl-PL" b="1" dirty="0" smtClean="0"/>
              <a:t>*********</a:t>
            </a:r>
            <a:endParaRPr lang="pl-PL" b="1" dirty="0"/>
          </a:p>
          <a:p>
            <a:pPr marL="0" indent="0" algn="ctr">
              <a:lnSpc>
                <a:spcPct val="120000"/>
              </a:lnSpc>
              <a:buNone/>
            </a:pPr>
            <a:r>
              <a:rPr lang="pl-PL" b="1" dirty="0">
                <a:solidFill>
                  <a:srgbClr val="0070C0"/>
                </a:solidFill>
              </a:rPr>
              <a:t>Każdy temat będzie wymagał odwołania się do obowiązkowej lektury szkolnej  </a:t>
            </a:r>
            <a:r>
              <a:rPr lang="pl-PL" b="1" dirty="0" smtClean="0">
                <a:solidFill>
                  <a:srgbClr val="0070C0"/>
                </a:solidFill>
              </a:rPr>
              <a:t>ORAZ/LUB do </a:t>
            </a:r>
            <a:r>
              <a:rPr lang="pl-PL" b="1" dirty="0">
                <a:solidFill>
                  <a:srgbClr val="0070C0"/>
                </a:solidFill>
              </a:rPr>
              <a:t>utworu bądź utworów samodzielnie wybranych przez ucznia. </a:t>
            </a:r>
          </a:p>
        </p:txBody>
      </p:sp>
    </p:spTree>
    <p:extLst>
      <p:ext uri="{BB962C8B-B14F-4D97-AF65-F5344CB8AC3E}">
        <p14:creationId xmlns:p14="http://schemas.microsoft.com/office/powerpoint/2010/main" xmlns="" val="274986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35693404"/>
              </p:ext>
            </p:extLst>
          </p:nvPr>
        </p:nvGraphicFramePr>
        <p:xfrm>
          <a:off x="251520" y="404664"/>
          <a:ext cx="8712966" cy="6145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43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21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8965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62000">
                <a:tc gridSpan="3">
                  <a:txBody>
                    <a:bodyPr/>
                    <a:lstStyle/>
                    <a:p>
                      <a:pPr algn="ctr"/>
                      <a:r>
                        <a:rPr lang="pl-PL" sz="3600" b="1" dirty="0" smtClean="0">
                          <a:solidFill>
                            <a:schemeClr val="tx1"/>
                          </a:solidFill>
                        </a:rPr>
                        <a:t>Zasady oceniania</a:t>
                      </a:r>
                      <a:endParaRPr lang="pl-PL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2000">
                <a:tc rowSpan="2">
                  <a:txBody>
                    <a:bodyPr/>
                    <a:lstStyle/>
                    <a:p>
                      <a:pPr algn="ctr"/>
                      <a:r>
                        <a:rPr lang="pl-PL" sz="2000" b="1" dirty="0" smtClean="0"/>
                        <a:t>Zadania zamknięte</a:t>
                      </a:r>
                      <a:r>
                        <a:rPr lang="pl-PL" sz="2000" b="1" baseline="0" dirty="0" smtClean="0"/>
                        <a:t> lub zadania  otwarte z luką </a:t>
                      </a:r>
                      <a:endParaRPr lang="pl-PL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/>
                        <a:t>1 pkt</a:t>
                      </a:r>
                      <a:endParaRPr lang="pl-PL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/>
                        <a:t>Odpowiedź poprawna</a:t>
                      </a:r>
                      <a:endParaRPr lang="pl-PL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7425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/>
                        <a:t>0 pkt</a:t>
                      </a:r>
                      <a:endParaRPr lang="pl-PL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/>
                        <a:t>Odpowiedź</a:t>
                      </a:r>
                      <a:r>
                        <a:rPr lang="pl-PL" sz="2000" b="1" baseline="0" dirty="0" smtClean="0"/>
                        <a:t> </a:t>
                      </a:r>
                      <a:r>
                        <a:rPr lang="pl-PL" sz="2000" b="1" dirty="0" smtClean="0"/>
                        <a:t>niepełna</a:t>
                      </a:r>
                      <a:r>
                        <a:rPr lang="pl-PL" sz="2000" b="1" baseline="0" dirty="0" smtClean="0"/>
                        <a:t> lub niepoprawna                                         albo brak odpowiedzi </a:t>
                      </a:r>
                      <a:endParaRPr lang="pl-PL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2000">
                <a:tc gridSpan="3">
                  <a:txBody>
                    <a:bodyPr/>
                    <a:lstStyle/>
                    <a:p>
                      <a:pPr algn="l"/>
                      <a:r>
                        <a:rPr lang="pl-PL" sz="2000" b="1" dirty="0" smtClean="0"/>
                        <a:t>Ale</a:t>
                      </a:r>
                      <a:r>
                        <a:rPr lang="pl-PL" sz="2000" b="1" baseline="0" dirty="0" smtClean="0"/>
                        <a:t> :</a:t>
                      </a:r>
                      <a:endParaRPr lang="pl-PL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2000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dirty="0" smtClean="0"/>
                        <a:t>Zadania zamknięte</a:t>
                      </a:r>
                      <a:r>
                        <a:rPr lang="pl-PL" sz="2000" b="1" baseline="0" dirty="0" smtClean="0"/>
                        <a:t> lub zadania  otwarte z luką </a:t>
                      </a:r>
                      <a:endParaRPr lang="pl-PL" sz="2000" b="1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/>
                        <a:t>2 pkt</a:t>
                      </a:r>
                      <a:endParaRPr lang="pl-PL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dirty="0" smtClean="0"/>
                        <a:t>Odpowiedź całkowicie poprawna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2000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/>
                        <a:t>1 pkt</a:t>
                      </a:r>
                      <a:endParaRPr lang="pl-PL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dirty="0" smtClean="0"/>
                        <a:t>Odpowiedź częściowo</a:t>
                      </a:r>
                      <a:r>
                        <a:rPr lang="pl-PL" sz="2000" b="1" baseline="0" dirty="0" smtClean="0"/>
                        <a:t> </a:t>
                      </a:r>
                      <a:r>
                        <a:rPr lang="pl-PL" sz="2000" b="1" dirty="0" smtClean="0"/>
                        <a:t> poprawna lub niepełna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2000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/>
                        <a:t>0 pkt</a:t>
                      </a:r>
                      <a:endParaRPr lang="pl-PL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/>
                        <a:t>Odpowiedź niepoprawna lub brak odpowiedzi</a:t>
                      </a:r>
                      <a:endParaRPr lang="pl-PL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2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dirty="0" smtClean="0"/>
                        <a:t>Zadania otwarte krótkiej odpowiedzi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dirty="0" smtClean="0"/>
                        <a:t>(forma użytkowa)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/>
                        <a:t>0-4 pkt</a:t>
                      </a:r>
                      <a:endParaRPr lang="pl-PL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W tych zadaniach nie będzie oceniana poprawność językowa, ortograficzna                                   i interpunkcyjna, chyba że w poleceniu zostanie określone inaczej. Schemat oceniania będzie opracowywany do każdego zadania odrębnie. </a:t>
                      </a:r>
                      <a:endParaRPr lang="pl-PL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1689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432780" y="4221088"/>
            <a:ext cx="8238876" cy="2448271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sz="2000" b="1" dirty="0" smtClean="0"/>
              <a:t>ROZPORZĄDZENIE </a:t>
            </a:r>
            <a:br>
              <a:rPr lang="pl-PL" sz="2000" b="1" dirty="0" smtClean="0"/>
            </a:br>
            <a:r>
              <a:rPr lang="pl-PL" sz="2000" b="1" dirty="0" smtClean="0"/>
              <a:t>MINISTRA EDUKACJI NARODOWEJ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z dnia 1 sierpnia 2017 r. </a:t>
            </a:r>
            <a:br>
              <a:rPr lang="pl-PL" sz="2000" dirty="0" smtClean="0"/>
            </a:br>
            <a:r>
              <a:rPr lang="pl-PL" sz="2000" b="1" i="1" dirty="0" smtClean="0">
                <a:solidFill>
                  <a:srgbClr val="002060"/>
                </a:solidFill>
              </a:rPr>
              <a:t>w sprawie szczegółowych warunków i sposobu </a:t>
            </a:r>
            <a:br>
              <a:rPr lang="pl-PL" sz="2000" b="1" i="1" dirty="0" smtClean="0">
                <a:solidFill>
                  <a:srgbClr val="002060"/>
                </a:solidFill>
              </a:rPr>
            </a:br>
            <a:r>
              <a:rPr lang="pl-PL" sz="2000" b="1" i="1" dirty="0" smtClean="0">
                <a:solidFill>
                  <a:srgbClr val="002060"/>
                </a:solidFill>
              </a:rPr>
              <a:t>przeprowadzania egzaminu ósmoklasisty </a:t>
            </a:r>
            <a:br>
              <a:rPr lang="pl-PL" sz="2000" b="1" i="1" dirty="0" smtClean="0">
                <a:solidFill>
                  <a:srgbClr val="002060"/>
                </a:solidFill>
              </a:rPr>
            </a:br>
            <a:r>
              <a:rPr lang="pl-PL" sz="2000" b="1" dirty="0"/>
              <a:t>Dz.U. 2017, poz. </a:t>
            </a:r>
            <a:r>
              <a:rPr lang="pl-PL" sz="2000" b="1" dirty="0" smtClean="0"/>
              <a:t>1512</a:t>
            </a:r>
            <a:endParaRPr lang="pl-PL" sz="3200" b="1" i="1" dirty="0">
              <a:solidFill>
                <a:srgbClr val="002060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432780" y="1484784"/>
            <a:ext cx="8269460" cy="25922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>
                <a:solidFill>
                  <a:schemeClr val="tx1"/>
                </a:solidFill>
              </a:rPr>
              <a:t>Ustawa o systemie oświaty</a:t>
            </a:r>
          </a:p>
          <a:p>
            <a:pPr algn="ctr"/>
            <a:r>
              <a:rPr lang="pl-PL" sz="2400" b="1" dirty="0">
                <a:solidFill>
                  <a:schemeClr val="tx1"/>
                </a:solidFill>
              </a:rPr>
              <a:t>z</a:t>
            </a:r>
            <a:r>
              <a:rPr lang="pl-PL" sz="2400" b="1" dirty="0" smtClean="0">
                <a:solidFill>
                  <a:schemeClr val="tx1"/>
                </a:solidFill>
              </a:rPr>
              <a:t> dnia 7 września 1991r.</a:t>
            </a:r>
          </a:p>
          <a:p>
            <a:pPr algn="ctr"/>
            <a:r>
              <a:rPr lang="pl-PL" sz="2400" b="1" dirty="0" smtClean="0">
                <a:solidFill>
                  <a:schemeClr val="tx1"/>
                </a:solidFill>
              </a:rPr>
              <a:t>Dz.U.  Z 2016r. Poz.1943,1954,1985, i 2169 oraz z 2017r. Poz.60, 949 i 1292</a:t>
            </a:r>
          </a:p>
          <a:p>
            <a:pPr algn="ctr"/>
            <a:r>
              <a:rPr lang="pl-PL" sz="2400" b="1" dirty="0">
                <a:solidFill>
                  <a:srgbClr val="0070C0"/>
                </a:solidFill>
              </a:rPr>
              <a:t>Rozdział 3 b </a:t>
            </a:r>
          </a:p>
          <a:p>
            <a:pPr algn="ctr"/>
            <a:r>
              <a:rPr lang="pl-PL" sz="2400" b="1" i="1" dirty="0">
                <a:solidFill>
                  <a:srgbClr val="0070C0"/>
                </a:solidFill>
              </a:rPr>
              <a:t>Egzamin ósmoklasisty, egzamin maturalny i egzamin potwierdzający  kwalifikacje w </a:t>
            </a:r>
            <a:r>
              <a:rPr lang="pl-PL" sz="2400" b="1" i="1" dirty="0" smtClean="0">
                <a:solidFill>
                  <a:srgbClr val="0070C0"/>
                </a:solidFill>
              </a:rPr>
              <a:t>zawodzie</a:t>
            </a:r>
            <a:endParaRPr lang="pl-PL" sz="2400" b="1" i="1" dirty="0">
              <a:solidFill>
                <a:srgbClr val="0070C0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90736" y="188640"/>
            <a:ext cx="8280920" cy="11521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b="1" dirty="0" smtClean="0">
                <a:solidFill>
                  <a:schemeClr val="tx1"/>
                </a:solidFill>
              </a:rPr>
              <a:t>Podstawa  prawna </a:t>
            </a:r>
            <a:endParaRPr lang="pl-PL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095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755576" y="1628800"/>
            <a:ext cx="7772400" cy="864096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pl-PL" b="1" dirty="0" smtClean="0"/>
              <a:t>Największe zmiany </a:t>
            </a:r>
            <a:endParaRPr lang="pl-PL" b="1" dirty="0"/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611560" y="2852936"/>
            <a:ext cx="8136904" cy="2952328"/>
          </a:xfrm>
        </p:spPr>
        <p:txBody>
          <a:bodyPr>
            <a:normAutofit fontScale="92500"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Punktacja za zadanie otwarte rozszerzonej odpowiedzi - wypracowanie</a:t>
            </a:r>
          </a:p>
          <a:p>
            <a:r>
              <a:rPr lang="pl-PL" b="1" dirty="0" smtClean="0">
                <a:solidFill>
                  <a:srgbClr val="FF0000"/>
                </a:solidFill>
              </a:rPr>
              <a:t>Liczba punktów do uzyskania - 20 pkt</a:t>
            </a:r>
          </a:p>
          <a:p>
            <a:r>
              <a:rPr lang="pl-PL" sz="2400" b="1" dirty="0" smtClean="0">
                <a:solidFill>
                  <a:srgbClr val="0070C0"/>
                </a:solidFill>
              </a:rPr>
              <a:t>Dotychczas w gimnazjum było – 10 pkt  </a:t>
            </a:r>
          </a:p>
          <a:p>
            <a:r>
              <a:rPr lang="pl-PL" sz="2400" b="1" dirty="0" smtClean="0">
                <a:solidFill>
                  <a:srgbClr val="0070C0"/>
                </a:solidFill>
              </a:rPr>
              <a:t>(20 linijek – liczba słów – nieokreślona )</a:t>
            </a:r>
          </a:p>
          <a:p>
            <a:r>
              <a:rPr lang="pl-PL" sz="2400" b="1" dirty="0" smtClean="0">
                <a:solidFill>
                  <a:srgbClr val="0070C0"/>
                </a:solidFill>
              </a:rPr>
              <a:t>Obecnie: liczba linijek – nieokreślona , określona liczba słów - 200</a:t>
            </a:r>
          </a:p>
          <a:p>
            <a:endParaRPr lang="pl-PL" sz="2400" b="1" dirty="0" smtClean="0"/>
          </a:p>
          <a:p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xmlns="" val="258811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57606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pl-PL" b="1" dirty="0" smtClean="0"/>
              <a:t>Co i jak będzie oceniane ?</a:t>
            </a:r>
            <a:endParaRPr lang="pl-PL" b="1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64202019"/>
              </p:ext>
            </p:extLst>
          </p:nvPr>
        </p:nvGraphicFramePr>
        <p:xfrm>
          <a:off x="251520" y="908720"/>
          <a:ext cx="8640960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07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401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pl-PL" sz="2400" b="1" i="1" dirty="0" smtClean="0">
                          <a:solidFill>
                            <a:schemeClr val="tx1"/>
                          </a:solidFill>
                        </a:rPr>
                        <a:t>Kryterium oceny</a:t>
                      </a:r>
                      <a:endParaRPr lang="pl-PL" sz="24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i="1" dirty="0" smtClean="0">
                          <a:solidFill>
                            <a:schemeClr val="tx1"/>
                          </a:solidFill>
                        </a:rPr>
                        <a:t>Liczba</a:t>
                      </a:r>
                    </a:p>
                    <a:p>
                      <a:pPr algn="ctr"/>
                      <a:r>
                        <a:rPr lang="pl-PL" sz="1600" b="1" i="1" dirty="0" smtClean="0">
                          <a:solidFill>
                            <a:schemeClr val="tx1"/>
                          </a:solidFill>
                        </a:rPr>
                        <a:t> punktów</a:t>
                      </a:r>
                      <a:endParaRPr lang="pl-PL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0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Realizacja tematu wypowiedzi </a:t>
                      </a:r>
                      <a:endParaRPr lang="pl-PL" sz="20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0-2</a:t>
                      </a:r>
                      <a:endParaRPr lang="pl-PL" sz="20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0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Elementy twórcze / Elementy retoryczne </a:t>
                      </a:r>
                      <a:endParaRPr lang="pl-PL" sz="20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0-5</a:t>
                      </a:r>
                      <a:endParaRPr lang="pl-PL" sz="20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0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Kompetencje literackie i kulturowe </a:t>
                      </a:r>
                      <a:endParaRPr lang="pl-PL" sz="20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0-3</a:t>
                      </a:r>
                      <a:endParaRPr lang="pl-PL" sz="20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000" b="1" i="1" dirty="0" smtClean="0"/>
                        <a:t>Kompozycja </a:t>
                      </a:r>
                      <a:endParaRPr lang="pl-PL" sz="20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0-3</a:t>
                      </a:r>
                      <a:endParaRPr lang="pl-PL" sz="20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000" b="1" i="1" dirty="0" smtClean="0"/>
                        <a:t>Styl</a:t>
                      </a:r>
                      <a:endParaRPr lang="pl-PL" sz="20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0-2</a:t>
                      </a:r>
                      <a:endParaRPr lang="pl-PL" sz="20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000" b="1" i="1" dirty="0" smtClean="0"/>
                        <a:t>Język</a:t>
                      </a:r>
                      <a:endParaRPr lang="pl-PL" sz="20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0-2</a:t>
                      </a:r>
                      <a:endParaRPr lang="pl-PL" sz="20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000" b="1" i="1" dirty="0" smtClean="0"/>
                        <a:t>Ortografia </a:t>
                      </a:r>
                      <a:endParaRPr lang="pl-PL" sz="20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0-2</a:t>
                      </a:r>
                      <a:endParaRPr lang="pl-PL" sz="20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000" b="1" i="1" dirty="0" smtClean="0"/>
                        <a:t>Interpunkcja</a:t>
                      </a:r>
                      <a:endParaRPr lang="pl-PL" sz="20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0-1</a:t>
                      </a:r>
                      <a:endParaRPr lang="pl-PL" sz="20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5" name="Prostokąt 4"/>
          <p:cNvSpPr/>
          <p:nvPr/>
        </p:nvSpPr>
        <p:spPr>
          <a:xfrm>
            <a:off x="251520" y="4797152"/>
            <a:ext cx="8712968" cy="1944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OCENIAJĄC PRACĘ, EGZAMINATORZY  BĘDĄ  PRZYDZIELALI  PUNKTY  W  KAŻDYM                                  Z  POWYŻSZYCH  KRYTERIÓW. </a:t>
            </a:r>
          </a:p>
          <a:p>
            <a:pPr algn="ctr"/>
            <a:r>
              <a:rPr lang="pl-PL" b="1" dirty="0" smtClean="0">
                <a:solidFill>
                  <a:schemeClr val="tx1"/>
                </a:solidFill>
              </a:rPr>
              <a:t>Z </a:t>
            </a:r>
            <a:r>
              <a:rPr lang="pl-PL" b="1" dirty="0">
                <a:solidFill>
                  <a:schemeClr val="tx1"/>
                </a:solidFill>
              </a:rPr>
              <a:t>wyjątkiem kryterium 2., które jest odrębne dla wypowiedzi o charakterze twórczym i dla wypowiedzi o charakterze argumentacyjnym, każda praca będzie oceniana według tych samych kryteriów. </a:t>
            </a:r>
            <a:endParaRPr lang="pl-PL" b="1" dirty="0" smtClean="0">
              <a:solidFill>
                <a:schemeClr val="tx1"/>
              </a:solidFill>
            </a:endParaRPr>
          </a:p>
          <a:p>
            <a:pPr algn="ctr"/>
            <a:r>
              <a:rPr lang="pl-PL" b="1" dirty="0" smtClean="0">
                <a:solidFill>
                  <a:schemeClr val="tx1"/>
                </a:solidFill>
              </a:rPr>
              <a:t>W </a:t>
            </a:r>
            <a:r>
              <a:rPr lang="pl-PL" b="1" dirty="0">
                <a:solidFill>
                  <a:schemeClr val="tx1"/>
                </a:solidFill>
              </a:rPr>
              <a:t>przypadku kryterium 2. zapisy będą doprecyzowywane w odniesieniu do poszczególnych tematów w każdej sesji egzaminu ósmoklasisty. </a:t>
            </a:r>
          </a:p>
        </p:txBody>
      </p:sp>
    </p:spTree>
    <p:extLst>
      <p:ext uri="{BB962C8B-B14F-4D97-AF65-F5344CB8AC3E}">
        <p14:creationId xmlns:p14="http://schemas.microsoft.com/office/powerpoint/2010/main" xmlns="" val="384525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pl-PL" sz="3600" b="1" dirty="0" smtClean="0"/>
              <a:t>Szczegółowe kryteria – str. 8 -12 informatora</a:t>
            </a:r>
            <a:endParaRPr lang="pl-PL" sz="3600" b="1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4040188" cy="1194147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47500" lnSpcReduction="20000"/>
          </a:bodyPr>
          <a:lstStyle/>
          <a:p>
            <a:endParaRPr lang="pl-PL" dirty="0" smtClean="0"/>
          </a:p>
          <a:p>
            <a:pPr algn="ctr"/>
            <a:r>
              <a:rPr lang="pl-PL" sz="4000" dirty="0" smtClean="0"/>
              <a:t>    Wypowiedź </a:t>
            </a:r>
            <a:r>
              <a:rPr lang="pl-PL" sz="4000" dirty="0"/>
              <a:t>o charakterze </a:t>
            </a:r>
            <a:endParaRPr lang="pl-PL" sz="4000" b="0" dirty="0"/>
          </a:p>
          <a:p>
            <a:pPr algn="ctr"/>
            <a:r>
              <a:rPr lang="pl-PL" sz="4000" dirty="0"/>
              <a:t>twórczym </a:t>
            </a:r>
            <a:endParaRPr lang="pl-PL" sz="4000" dirty="0" smtClean="0"/>
          </a:p>
          <a:p>
            <a:pPr algn="ctr"/>
            <a:r>
              <a:rPr lang="pl-PL" sz="4000" dirty="0"/>
              <a:t> </a:t>
            </a:r>
            <a:r>
              <a:rPr lang="pl-PL" sz="4000" dirty="0" smtClean="0"/>
              <a:t>         (</a:t>
            </a:r>
            <a:r>
              <a:rPr lang="pl-PL" sz="4000" dirty="0"/>
              <a:t>np. opowiadanie) </a:t>
            </a:r>
            <a:r>
              <a:rPr lang="pl-PL" sz="4000" b="0" dirty="0"/>
              <a:t>	</a:t>
            </a:r>
          </a:p>
          <a:p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449448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b="1" dirty="0"/>
              <a:t>Oceniając wypowiedź ucznia </a:t>
            </a:r>
            <a:r>
              <a:rPr lang="pl-PL" b="1" dirty="0" smtClean="0"/>
              <a:t>                 w </a:t>
            </a:r>
            <a:r>
              <a:rPr lang="pl-PL" b="1" dirty="0"/>
              <a:t>tym kryterium, egzaminator będzie rozważał m.in., czy: </a:t>
            </a:r>
          </a:p>
          <a:p>
            <a:r>
              <a:rPr lang="pl-PL" b="1" dirty="0" smtClean="0"/>
              <a:t>narracja </a:t>
            </a:r>
            <a:r>
              <a:rPr lang="pl-PL" b="1" dirty="0"/>
              <a:t>w opowiadaniu jest konsekwentnie prowadzona </a:t>
            </a:r>
          </a:p>
          <a:p>
            <a:r>
              <a:rPr lang="pl-PL" b="1" dirty="0" smtClean="0"/>
              <a:t>wydarzenia </a:t>
            </a:r>
            <a:r>
              <a:rPr lang="pl-PL" b="1" dirty="0"/>
              <a:t>są logicznie ułożone </a:t>
            </a:r>
          </a:p>
          <a:p>
            <a:r>
              <a:rPr lang="pl-PL" b="1" dirty="0" smtClean="0"/>
              <a:t>fabuła </a:t>
            </a:r>
            <a:r>
              <a:rPr lang="pl-PL" b="1" dirty="0"/>
              <a:t>jest urozmaicona, np. czy zawiera elementy typowe dla opowiadania, takie jak zwroty akcji, dialog, puenta </a:t>
            </a:r>
          </a:p>
          <a:p>
            <a:r>
              <a:rPr lang="pl-PL" b="1" dirty="0" smtClean="0">
                <a:solidFill>
                  <a:srgbClr val="FF0000"/>
                </a:solidFill>
              </a:rPr>
              <a:t>lektura </a:t>
            </a:r>
            <a:r>
              <a:rPr lang="pl-PL" b="1" dirty="0">
                <a:solidFill>
                  <a:srgbClr val="FF0000"/>
                </a:solidFill>
              </a:rPr>
              <a:t>wskazana w poleceniu została wykorzystana pobieżnie, czy w sposób ciekawy i twórczy. 	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3"/>
          </p:nvPr>
        </p:nvSpPr>
        <p:spPr>
          <a:xfrm>
            <a:off x="4645025" y="980728"/>
            <a:ext cx="4041775" cy="1194147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40000" lnSpcReduction="20000"/>
          </a:bodyPr>
          <a:lstStyle/>
          <a:p>
            <a:pPr algn="ctr"/>
            <a:endParaRPr lang="pl-PL" sz="4900" dirty="0" smtClean="0"/>
          </a:p>
          <a:p>
            <a:pPr algn="ctr"/>
            <a:r>
              <a:rPr lang="pl-PL" sz="4900" dirty="0" smtClean="0"/>
              <a:t>Wypowiedź </a:t>
            </a:r>
            <a:r>
              <a:rPr lang="pl-PL" sz="4900" dirty="0"/>
              <a:t>o charakterze argumentacyjnym </a:t>
            </a:r>
            <a:endParaRPr lang="pl-PL" sz="4900" dirty="0" smtClean="0"/>
          </a:p>
          <a:p>
            <a:pPr algn="ctr"/>
            <a:r>
              <a:rPr lang="pl-PL" sz="4900" dirty="0"/>
              <a:t> </a:t>
            </a:r>
            <a:r>
              <a:rPr lang="pl-PL" sz="4900" dirty="0" smtClean="0"/>
              <a:t>       (</a:t>
            </a:r>
            <a:r>
              <a:rPr lang="pl-PL" sz="4900" dirty="0"/>
              <a:t>np. rozprawka) </a:t>
            </a:r>
            <a:r>
              <a:rPr lang="pl-PL" sz="4900" b="0" dirty="0"/>
              <a:t>	</a:t>
            </a:r>
          </a:p>
          <a:p>
            <a:endParaRPr lang="pl-PL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494485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pl-PL" b="1" dirty="0"/>
              <a:t>Oceniając wypowiedź ucznia </a:t>
            </a:r>
            <a:r>
              <a:rPr lang="pl-PL" b="1" dirty="0" smtClean="0"/>
              <a:t>               w </a:t>
            </a:r>
            <a:r>
              <a:rPr lang="pl-PL" b="1" dirty="0"/>
              <a:t>tym kryterium, egzaminator będzie rozważał m.in., czy: </a:t>
            </a:r>
          </a:p>
          <a:p>
            <a:r>
              <a:rPr lang="pl-PL" b="1" dirty="0" smtClean="0"/>
              <a:t>argumentacja </a:t>
            </a:r>
            <a:r>
              <a:rPr lang="pl-PL" b="1" dirty="0"/>
              <a:t>w pracy jest wnikliwa </a:t>
            </a:r>
          </a:p>
          <a:p>
            <a:r>
              <a:rPr lang="pl-PL" b="1" dirty="0" smtClean="0"/>
              <a:t>argumenty </a:t>
            </a:r>
            <a:r>
              <a:rPr lang="pl-PL" b="1" dirty="0"/>
              <a:t>są poparte właściwymi przykładami </a:t>
            </a:r>
          </a:p>
          <a:p>
            <a:r>
              <a:rPr lang="pl-PL" b="1" dirty="0" smtClean="0"/>
              <a:t>argumenty </a:t>
            </a:r>
            <a:r>
              <a:rPr lang="pl-PL" b="1" dirty="0"/>
              <a:t>są przedstawione w sposób uporządkowany, np. są przedstawione od najbardziej do najmniej ważnego albo są zapisane </a:t>
            </a:r>
            <a:r>
              <a:rPr lang="pl-PL" b="1" dirty="0" smtClean="0"/>
              <a:t>                w </a:t>
            </a:r>
            <a:r>
              <a:rPr lang="pl-PL" b="1" dirty="0"/>
              <a:t>porządku argument – kontrargument. </a:t>
            </a:r>
            <a:r>
              <a:rPr lang="pl-PL" dirty="0"/>
              <a:t>	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Elipsa 2"/>
          <p:cNvSpPr/>
          <p:nvPr/>
        </p:nvSpPr>
        <p:spPr>
          <a:xfrm>
            <a:off x="3617309" y="1551630"/>
            <a:ext cx="1944216" cy="692696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solidFill>
                  <a:srgbClr val="FF0000"/>
                </a:solidFill>
              </a:rPr>
              <a:t>0-5 pkt</a:t>
            </a:r>
            <a:endParaRPr lang="pl-PL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217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63408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pl-PL" b="1" dirty="0" smtClean="0"/>
              <a:t>Dodatkowe uwagi</a:t>
            </a:r>
            <a:endParaRPr lang="pl-PL" b="1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49288955"/>
              </p:ext>
            </p:extLst>
          </p:nvPr>
        </p:nvGraphicFramePr>
        <p:xfrm>
          <a:off x="251520" y="1052513"/>
          <a:ext cx="8712968" cy="567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367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761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pl-PL" sz="2400" dirty="0" smtClean="0">
                          <a:solidFill>
                            <a:schemeClr val="tx1"/>
                          </a:solidFill>
                        </a:rPr>
                        <a:t>Jeżeli</a:t>
                      </a:r>
                      <a:endParaRPr lang="pl-PL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800" b="1" dirty="0" smtClean="0"/>
                        <a:t>wypowiedź w całości </a:t>
                      </a:r>
                      <a:r>
                        <a:rPr lang="pl-PL" sz="1800" b="1" baseline="0" dirty="0" smtClean="0"/>
                        <a:t> </a:t>
                      </a:r>
                      <a:r>
                        <a:rPr lang="pl-PL" sz="1800" b="1" u="sng" dirty="0" smtClean="0"/>
                        <a:t>nie na temat</a:t>
                      </a:r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0 pkt</a:t>
                      </a:r>
                      <a:endParaRPr lang="pl-PL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800" b="1" dirty="0" smtClean="0">
                          <a:solidFill>
                            <a:schemeClr val="tx1"/>
                          </a:solidFill>
                        </a:rPr>
                        <a:t>w wypowiedzi uczeń </a:t>
                      </a:r>
                      <a:r>
                        <a:rPr lang="pl-PL" sz="1800" b="1" u="sng" dirty="0" smtClean="0">
                          <a:solidFill>
                            <a:schemeClr val="tx1"/>
                          </a:solidFill>
                        </a:rPr>
                        <a:t>w ogóle nie odwołał się do treści lektury obowiązkowej wskazanej w poleceniu</a:t>
                      </a:r>
                      <a:r>
                        <a:rPr lang="pl-PL" sz="1800" b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0 pkt</a:t>
                      </a:r>
                      <a:endParaRPr lang="pl-PL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800" b="1" dirty="0" smtClean="0"/>
                        <a:t>wypowiedź nie zawiera w ogóle rozwinięcia </a:t>
                      </a:r>
                    </a:p>
                    <a:p>
                      <a:r>
                        <a:rPr lang="pl-PL" sz="1800" b="1" dirty="0" smtClean="0"/>
                        <a:t>(np. uczeń napisał tylko wstęp)</a:t>
                      </a:r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0 pkt</a:t>
                      </a:r>
                      <a:endParaRPr lang="pl-PL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800" b="1" u="sng" dirty="0" smtClean="0">
                          <a:solidFill>
                            <a:schemeClr val="tx2"/>
                          </a:solidFill>
                        </a:rPr>
                        <a:t>Jeżeli wypowiedź zawiera 180 słów lub mniej</a:t>
                      </a:r>
                      <a:r>
                        <a:rPr lang="pl-PL" sz="1800" b="1" dirty="0" smtClean="0">
                          <a:solidFill>
                            <a:schemeClr val="tx2"/>
                          </a:solidFill>
                        </a:rPr>
                        <a:t>, jest oceniana wyłącznie w kryteriach: </a:t>
                      </a:r>
                      <a:r>
                        <a:rPr lang="pl-PL" sz="1800" b="1" i="1" dirty="0" smtClean="0">
                          <a:solidFill>
                            <a:schemeClr val="tx2"/>
                          </a:solidFill>
                        </a:rPr>
                        <a:t>realizacji tematu wypowiedzi</a:t>
                      </a:r>
                      <a:r>
                        <a:rPr lang="pl-PL" sz="1800" b="1" dirty="0" smtClean="0">
                          <a:solidFill>
                            <a:schemeClr val="tx2"/>
                          </a:solidFill>
                        </a:rPr>
                        <a:t>, </a:t>
                      </a:r>
                      <a:r>
                        <a:rPr lang="pl-PL" sz="1800" b="1" i="1" dirty="0" smtClean="0">
                          <a:solidFill>
                            <a:schemeClr val="tx2"/>
                          </a:solidFill>
                        </a:rPr>
                        <a:t>elementów twórczych/ elementów retorycznych </a:t>
                      </a:r>
                      <a:r>
                        <a:rPr lang="pl-PL" sz="1800" b="1" dirty="0" smtClean="0">
                          <a:solidFill>
                            <a:schemeClr val="tx2"/>
                          </a:solidFill>
                        </a:rPr>
                        <a:t>oraz </a:t>
                      </a:r>
                      <a:r>
                        <a:rPr lang="pl-PL" sz="1800" b="1" i="1" dirty="0" smtClean="0">
                          <a:solidFill>
                            <a:schemeClr val="tx2"/>
                          </a:solidFill>
                        </a:rPr>
                        <a:t>kompetencji literackich  i kulturowych</a:t>
                      </a:r>
                      <a:r>
                        <a:rPr lang="pl-PL" sz="1800" b="1" dirty="0" smtClean="0">
                          <a:solidFill>
                            <a:schemeClr val="tx2"/>
                          </a:solidFill>
                        </a:rPr>
                        <a:t>. </a:t>
                      </a:r>
                    </a:p>
                    <a:p>
                      <a:endParaRPr lang="pl-PL" sz="1800" b="1" dirty="0" smtClean="0">
                        <a:solidFill>
                          <a:schemeClr val="tx2"/>
                        </a:solidFill>
                      </a:endParaRPr>
                    </a:p>
                    <a:p>
                      <a:r>
                        <a:rPr lang="pl-PL" sz="1800" b="1" dirty="0" smtClean="0">
                          <a:solidFill>
                            <a:schemeClr val="tx2"/>
                          </a:solidFill>
                        </a:rPr>
                        <a:t>W pozostałych  kryteriach :</a:t>
                      </a:r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Max – 10 pkt</a:t>
                      </a:r>
                    </a:p>
                    <a:p>
                      <a:pPr algn="ctr"/>
                      <a:endParaRPr lang="pl-PL" b="1" dirty="0" smtClean="0"/>
                    </a:p>
                    <a:p>
                      <a:pPr algn="ctr"/>
                      <a:endParaRPr lang="pl-PL" b="1" dirty="0" smtClean="0"/>
                    </a:p>
                    <a:p>
                      <a:pPr algn="ctr"/>
                      <a:endParaRPr lang="pl-PL" b="1" dirty="0" smtClean="0"/>
                    </a:p>
                    <a:p>
                      <a:pPr algn="ctr"/>
                      <a:r>
                        <a:rPr lang="pl-PL" b="1" dirty="0" smtClean="0"/>
                        <a:t>0</a:t>
                      </a:r>
                      <a:r>
                        <a:rPr lang="pl-PL" b="1" baseline="0" dirty="0" smtClean="0"/>
                        <a:t> pkt</a:t>
                      </a:r>
                      <a:endParaRPr lang="pl-P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800" b="1" dirty="0" smtClean="0"/>
                        <a:t>wypowiedź jest napisana niesamodzielnie</a:t>
                      </a:r>
                      <a:endParaRPr lang="pl-PL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Praca unieważniona </a:t>
                      </a:r>
                      <a:endParaRPr lang="pl-P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Zabronione jest pisanie wypowiedzi obraźliwych, wulgarnych lub propagujących postępowanie niezgodne z prawem.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 przypadku takich wypowiedzi zostanie podjęta indywidualna decyzja dotycząca danej pracy, np. nie zostaną przyznane punkty za styl i język lub cała wypowiedź nie będzie podlegała ocenie.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8054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sz="3600" b="1" dirty="0" smtClean="0"/>
              <a:t>Gruntowna  znajomość  lektur - konieczna</a:t>
            </a:r>
            <a:endParaRPr lang="pl-PL" sz="36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25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pl-PL" sz="9600" b="1" dirty="0"/>
              <a:t>Na podstawie języka wypowiedzi bohaterek w podanym fragmencie określ jedną cechę charakteru każdej z nich oraz </a:t>
            </a:r>
            <a:r>
              <a:rPr lang="pl-PL" sz="9600" b="1" u="sng" dirty="0"/>
              <a:t>podaj po jednym przykładzie – z całego dramatu </a:t>
            </a:r>
            <a:r>
              <a:rPr lang="pl-PL" sz="9600" b="1" dirty="0"/>
              <a:t>– zachowania ilustrującego tę cechę. </a:t>
            </a:r>
            <a:endParaRPr lang="pl-PL" sz="9600" b="1" dirty="0" smtClean="0"/>
          </a:p>
          <a:p>
            <a:pPr marL="0" indent="0">
              <a:buNone/>
            </a:pPr>
            <a:endParaRPr lang="pl-PL" sz="5100" dirty="0"/>
          </a:p>
          <a:p>
            <a:pPr marL="0" indent="0">
              <a:buNone/>
            </a:pPr>
            <a:r>
              <a:rPr lang="pl-PL" sz="6400" dirty="0"/>
              <a:t>Alina – cecha charakteru uwidoczniająca się w wypowiedzi: ..................................................... </a:t>
            </a:r>
          </a:p>
          <a:p>
            <a:pPr marL="0" indent="0">
              <a:buNone/>
            </a:pPr>
            <a:r>
              <a:rPr lang="pl-PL" sz="6400" dirty="0"/>
              <a:t>Przykład: ...................................................................................................................................... </a:t>
            </a:r>
          </a:p>
          <a:p>
            <a:pPr marL="0" indent="0">
              <a:buNone/>
            </a:pPr>
            <a:r>
              <a:rPr lang="pl-PL" sz="6400" dirty="0"/>
              <a:t>....................................................................................................................................................... </a:t>
            </a:r>
          </a:p>
          <a:p>
            <a:pPr marL="0" indent="0">
              <a:buNone/>
            </a:pPr>
            <a:r>
              <a:rPr lang="pl-PL" sz="6400" dirty="0"/>
              <a:t>....................................................................................................................................................... </a:t>
            </a:r>
          </a:p>
          <a:p>
            <a:pPr marL="0" indent="0">
              <a:buNone/>
            </a:pPr>
            <a:r>
              <a:rPr lang="pl-PL" sz="6400" dirty="0"/>
              <a:t>Balladyna – cecha charakteru uwidoczniająca się w wypowiedzi:............................................... </a:t>
            </a:r>
          </a:p>
          <a:p>
            <a:pPr marL="0" indent="0">
              <a:buNone/>
            </a:pPr>
            <a:r>
              <a:rPr lang="pl-PL" sz="6400" dirty="0"/>
              <a:t>Przykład: ...................................................................................................................................... </a:t>
            </a:r>
          </a:p>
          <a:p>
            <a:pPr marL="0" indent="0">
              <a:buNone/>
            </a:pPr>
            <a:r>
              <a:rPr lang="pl-PL" sz="6400" dirty="0"/>
              <a:t>....................................................................................................................................................... </a:t>
            </a:r>
          </a:p>
          <a:p>
            <a:pPr marL="0" indent="0">
              <a:buNone/>
            </a:pPr>
            <a:r>
              <a:rPr lang="pl-PL" sz="6400" dirty="0"/>
              <a:t>.......................................................................................................................................................</a:t>
            </a:r>
          </a:p>
        </p:txBody>
      </p:sp>
    </p:spTree>
    <p:extLst>
      <p:ext uri="{BB962C8B-B14F-4D97-AF65-F5344CB8AC3E}">
        <p14:creationId xmlns:p14="http://schemas.microsoft.com/office/powerpoint/2010/main" xmlns="" val="317172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pl-PL" b="1" dirty="0" smtClean="0"/>
              <a:t>Uczeń powinien umieć argumentować: 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62500" lnSpcReduction="20000"/>
          </a:bodyPr>
          <a:lstStyle/>
          <a:p>
            <a:pPr marL="0" indent="0">
              <a:buNone/>
            </a:pPr>
            <a:r>
              <a:rPr lang="pl-PL" sz="3800" b="1" dirty="0"/>
              <a:t>Zabierz głos w dyskusji – napisz komentarz, </a:t>
            </a:r>
            <a:r>
              <a:rPr lang="pl-PL" sz="3800" b="1" dirty="0" smtClean="0"/>
              <a:t>w </a:t>
            </a:r>
            <a:r>
              <a:rPr lang="pl-PL" sz="3800" b="1" dirty="0"/>
              <a:t>którym przedstawisz swoje </a:t>
            </a:r>
            <a:r>
              <a:rPr lang="pl-PL" sz="3800" b="1" dirty="0" smtClean="0"/>
              <a:t>stanowisko  </a:t>
            </a:r>
            <a:r>
              <a:rPr lang="pl-PL" sz="3800" b="1" dirty="0"/>
              <a:t>i </a:t>
            </a:r>
            <a:r>
              <a:rPr lang="pl-PL" sz="3800" b="1" u="sng" dirty="0"/>
              <a:t>poprzesz je jednym argumentem</a:t>
            </a:r>
            <a:r>
              <a:rPr lang="pl-PL" sz="3800" b="1" u="sng" dirty="0" smtClean="0"/>
              <a:t>.</a:t>
            </a:r>
          </a:p>
          <a:p>
            <a:pPr marL="0" indent="0">
              <a:buNone/>
            </a:pPr>
            <a:endParaRPr lang="pl-PL" b="1" dirty="0" smtClean="0"/>
          </a:p>
          <a:p>
            <a:pPr marL="0" indent="0" algn="ctr">
              <a:buNone/>
            </a:pPr>
            <a:r>
              <a:rPr lang="pl-PL" b="1" dirty="0" smtClean="0"/>
              <a:t>***********</a:t>
            </a:r>
          </a:p>
          <a:p>
            <a:pPr marL="0" indent="0">
              <a:buNone/>
            </a:pPr>
            <a:r>
              <a:rPr lang="pl-PL" sz="3800" b="1" dirty="0"/>
              <a:t>Na podstawie wypowiedzi bohaterek w podanym fragmencie </a:t>
            </a:r>
            <a:r>
              <a:rPr lang="pl-PL" sz="3800" b="1" u="sng" dirty="0"/>
              <a:t>sformułuj po jednym argumencie</a:t>
            </a:r>
            <a:r>
              <a:rPr lang="pl-PL" sz="3800" b="1" dirty="0"/>
              <a:t>, którymi posłużyły się siostry, aby przekonać Kirkora do siebie. </a:t>
            </a:r>
            <a:endParaRPr lang="pl-PL" sz="3800" dirty="0"/>
          </a:p>
          <a:p>
            <a:pPr marL="0" indent="0">
              <a:buNone/>
            </a:pPr>
            <a:r>
              <a:rPr lang="pl-PL" b="1" dirty="0"/>
              <a:t>Argument sformułowany na podstawie wypowiedzi Aliny: </a:t>
            </a:r>
          </a:p>
          <a:p>
            <a:pPr marL="0" indent="0">
              <a:buNone/>
            </a:pPr>
            <a:r>
              <a:rPr lang="pl-PL" dirty="0" smtClean="0"/>
              <a:t>.........................................................................................................................</a:t>
            </a:r>
            <a:endParaRPr lang="pl-PL" dirty="0"/>
          </a:p>
          <a:p>
            <a:pPr marL="0" indent="0">
              <a:buNone/>
            </a:pPr>
            <a:r>
              <a:rPr lang="pl-PL" dirty="0" smtClean="0"/>
              <a:t>.............................................................................................................................. </a:t>
            </a:r>
            <a:endParaRPr lang="pl-PL" dirty="0"/>
          </a:p>
          <a:p>
            <a:pPr marL="0" indent="0">
              <a:buNone/>
            </a:pPr>
            <a:r>
              <a:rPr lang="pl-PL" b="1" dirty="0"/>
              <a:t>Argument sformułowany na podstawie wypowiedzi Balladyny: </a:t>
            </a:r>
          </a:p>
          <a:p>
            <a:pPr marL="0" indent="0">
              <a:buNone/>
            </a:pPr>
            <a:r>
              <a:rPr lang="pl-PL" dirty="0" smtClean="0"/>
              <a:t>.........................................................................................................................</a:t>
            </a:r>
            <a:endParaRPr lang="pl-PL" dirty="0"/>
          </a:p>
          <a:p>
            <a:pPr marL="0" indent="0">
              <a:buNone/>
            </a:pPr>
            <a:r>
              <a:rPr lang="pl-PL" dirty="0" smtClean="0"/>
              <a:t>..............................................................................................................................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55215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4752527"/>
          </a:xfrm>
        </p:spPr>
        <p:txBody>
          <a:bodyPr>
            <a:normAutofit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dirty="0"/>
              <a:t> </a:t>
            </a:r>
            <a:r>
              <a:rPr lang="pl-PL" b="1" dirty="0"/>
              <a:t>INFORMATOR </a:t>
            </a:r>
            <a:br>
              <a:rPr lang="pl-PL" b="1" dirty="0"/>
            </a:br>
            <a:r>
              <a:rPr lang="pl-PL" b="1" dirty="0"/>
              <a:t>o egzaminie ósmoklasisty </a:t>
            </a:r>
            <a:br>
              <a:rPr lang="pl-PL" b="1" dirty="0"/>
            </a:br>
            <a:r>
              <a:rPr lang="pl-PL" b="1" dirty="0"/>
              <a:t>z matematyki </a:t>
            </a:r>
            <a:br>
              <a:rPr lang="pl-PL" b="1" dirty="0"/>
            </a:br>
            <a:r>
              <a:rPr lang="pl-PL" b="1" dirty="0"/>
              <a:t>od roku szkolnego 2018/2019 </a:t>
            </a:r>
          </a:p>
        </p:txBody>
      </p:sp>
    </p:spTree>
    <p:extLst>
      <p:ext uri="{BB962C8B-B14F-4D97-AF65-F5344CB8AC3E}">
        <p14:creationId xmlns:p14="http://schemas.microsoft.com/office/powerpoint/2010/main" xmlns="" val="120508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0776" y="188640"/>
            <a:ext cx="8229600" cy="1728192"/>
          </a:xfrm>
        </p:spPr>
        <p:txBody>
          <a:bodyPr>
            <a:noAutofit/>
          </a:bodyPr>
          <a:lstStyle/>
          <a:p>
            <a:r>
              <a:rPr lang="pl-PL" sz="2400" b="1" dirty="0" smtClean="0"/>
              <a:t>Egzamin </a:t>
            </a:r>
            <a:r>
              <a:rPr lang="pl-PL" sz="2400" b="1" dirty="0"/>
              <a:t>ósmoklasisty z matematyki trwa 100 </a:t>
            </a:r>
            <a:r>
              <a:rPr lang="pl-PL" sz="2400" b="1" dirty="0" smtClean="0"/>
              <a:t>minut</a:t>
            </a:r>
            <a:br>
              <a:rPr lang="pl-PL" sz="2400" b="1" dirty="0" smtClean="0"/>
            </a:br>
            <a:r>
              <a:rPr lang="pl-PL" sz="2400" b="1" dirty="0" smtClean="0"/>
              <a:t> </a:t>
            </a:r>
            <a:r>
              <a:rPr lang="pl-PL" sz="2400" b="1" dirty="0"/>
              <a:t>W arkuszu egzaminacyjnym będzie od 19 do 23 zadań. </a:t>
            </a: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>Liczbę </a:t>
            </a:r>
            <a:r>
              <a:rPr lang="pl-PL" sz="2400" b="1" dirty="0"/>
              <a:t>zadań oraz liczbę punktów możliwych do uzyskania za poszczególne rodzaje zadań przedstawiono w poniższej tabeli.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39038349"/>
              </p:ext>
            </p:extLst>
          </p:nvPr>
        </p:nvGraphicFramePr>
        <p:xfrm>
          <a:off x="455340" y="1844824"/>
          <a:ext cx="82296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/>
                      <a:endParaRPr lang="pl-PL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pl-PL" sz="1800" b="1" dirty="0" smtClean="0">
                          <a:solidFill>
                            <a:schemeClr val="tx1"/>
                          </a:solidFill>
                        </a:rPr>
                        <a:t>    Rodzaj zadań </a:t>
                      </a:r>
                      <a:r>
                        <a:rPr lang="pl-PL" sz="1800" dirty="0" smtClean="0">
                          <a:solidFill>
                            <a:schemeClr val="tx1"/>
                          </a:solidFill>
                        </a:rPr>
                        <a:t>		</a:t>
                      </a:r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solidFill>
                            <a:schemeClr val="tx1"/>
                          </a:solidFill>
                        </a:rPr>
                        <a:t>Liczba zadań </a:t>
                      </a:r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dirty="0" smtClean="0">
                          <a:solidFill>
                            <a:schemeClr val="tx1"/>
                          </a:solidFill>
                        </a:rPr>
                        <a:t>Łączna liczba punktów </a:t>
                      </a:r>
                      <a:endParaRPr lang="pl-PL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solidFill>
                            <a:schemeClr val="tx1"/>
                          </a:solidFill>
                        </a:rPr>
                        <a:t>Udział w wyniku sumarycznym </a:t>
                      </a:r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 smtClean="0"/>
                        <a:t>zamknięte</a:t>
                      </a:r>
                      <a:endParaRPr lang="pl-PL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 smtClean="0"/>
                        <a:t>14 - 16</a:t>
                      </a:r>
                      <a:endParaRPr lang="pl-PL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 smtClean="0"/>
                        <a:t>14 - 16</a:t>
                      </a:r>
                      <a:endParaRPr lang="pl-PL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 smtClean="0"/>
                        <a:t>50%</a:t>
                      </a:r>
                      <a:endParaRPr lang="pl-PL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 smtClean="0"/>
                        <a:t>otwarte</a:t>
                      </a:r>
                      <a:endParaRPr lang="pl-PL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 smtClean="0"/>
                        <a:t>5 - 7</a:t>
                      </a:r>
                      <a:endParaRPr lang="pl-PL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 smtClean="0"/>
                        <a:t>14 - 16</a:t>
                      </a:r>
                      <a:endParaRPr lang="pl-PL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 smtClean="0"/>
                        <a:t> 50 %</a:t>
                      </a:r>
                      <a:endParaRPr lang="pl-PL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 smtClean="0"/>
                        <a:t>Razem :</a:t>
                      </a:r>
                      <a:endParaRPr lang="pl-PL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 smtClean="0"/>
                        <a:t>19 - 23</a:t>
                      </a:r>
                      <a:endParaRPr lang="pl-PL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 smtClean="0"/>
                        <a:t>28 - 32</a:t>
                      </a:r>
                      <a:endParaRPr lang="pl-PL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 smtClean="0"/>
                        <a:t>100%</a:t>
                      </a:r>
                      <a:endParaRPr lang="pl-PL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Prostokąt 4"/>
          <p:cNvSpPr/>
          <p:nvPr/>
        </p:nvSpPr>
        <p:spPr>
          <a:xfrm>
            <a:off x="467544" y="4509120"/>
            <a:ext cx="8280920" cy="20882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b="1" dirty="0" smtClean="0">
              <a:solidFill>
                <a:schemeClr val="tx1"/>
              </a:solidFill>
            </a:endParaRPr>
          </a:p>
          <a:p>
            <a:r>
              <a:rPr lang="pl-PL" b="1" dirty="0" smtClean="0">
                <a:solidFill>
                  <a:schemeClr val="tx1"/>
                </a:solidFill>
              </a:rPr>
              <a:t>Zadania </a:t>
            </a:r>
            <a:r>
              <a:rPr lang="pl-PL" b="1" dirty="0">
                <a:solidFill>
                  <a:schemeClr val="tx1"/>
                </a:solidFill>
              </a:rPr>
              <a:t>egzaminacyjne będą sprawdzały poziom opanowania umiejętności opisanych w następujących wymaganiach ogólnych w podstawie programowej kształcenia ogólnego: </a:t>
            </a:r>
          </a:p>
          <a:p>
            <a:r>
              <a:rPr lang="pl-PL" b="1" dirty="0" smtClean="0">
                <a:solidFill>
                  <a:srgbClr val="0070C0"/>
                </a:solidFill>
              </a:rPr>
              <a:t>- sprawność </a:t>
            </a:r>
            <a:r>
              <a:rPr lang="pl-PL" b="1" dirty="0">
                <a:solidFill>
                  <a:srgbClr val="0070C0"/>
                </a:solidFill>
              </a:rPr>
              <a:t>rachunkowa </a:t>
            </a:r>
          </a:p>
          <a:p>
            <a:r>
              <a:rPr lang="pl-PL" b="1" dirty="0" smtClean="0">
                <a:solidFill>
                  <a:srgbClr val="0070C0"/>
                </a:solidFill>
              </a:rPr>
              <a:t>- wykorzystanie </a:t>
            </a:r>
            <a:r>
              <a:rPr lang="pl-PL" b="1" dirty="0">
                <a:solidFill>
                  <a:srgbClr val="0070C0"/>
                </a:solidFill>
              </a:rPr>
              <a:t>i tworzenie informacji </a:t>
            </a:r>
          </a:p>
          <a:p>
            <a:r>
              <a:rPr lang="pl-PL" b="1" dirty="0" smtClean="0">
                <a:solidFill>
                  <a:srgbClr val="0070C0"/>
                </a:solidFill>
              </a:rPr>
              <a:t>- wykorzystanie </a:t>
            </a:r>
            <a:r>
              <a:rPr lang="pl-PL" b="1" dirty="0">
                <a:solidFill>
                  <a:srgbClr val="0070C0"/>
                </a:solidFill>
              </a:rPr>
              <a:t>i interpretowanie reprezentacji </a:t>
            </a:r>
          </a:p>
          <a:p>
            <a:r>
              <a:rPr lang="pl-PL" b="1" dirty="0" smtClean="0">
                <a:solidFill>
                  <a:srgbClr val="0070C0"/>
                </a:solidFill>
              </a:rPr>
              <a:t>- rozumowanie </a:t>
            </a:r>
            <a:r>
              <a:rPr lang="pl-PL" b="1" dirty="0">
                <a:solidFill>
                  <a:srgbClr val="0070C0"/>
                </a:solidFill>
              </a:rPr>
              <a:t>i argumentacja.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9982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pl-PL" b="1" dirty="0" smtClean="0"/>
              <a:t>Podstawa programowa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pl-PL" b="1" dirty="0"/>
              <a:t>Treści zalecane do realizacji – zawarte </a:t>
            </a:r>
            <a:r>
              <a:rPr lang="pl-PL" b="1" dirty="0" smtClean="0"/>
              <a:t>                      w </a:t>
            </a:r>
            <a:r>
              <a:rPr lang="pl-PL" b="1" dirty="0"/>
              <a:t>działach: I pkt 5, </a:t>
            </a:r>
            <a:r>
              <a:rPr lang="pl-PL" b="1" dirty="0" smtClean="0"/>
              <a:t>II </a:t>
            </a:r>
            <a:r>
              <a:rPr lang="pl-PL" b="1" dirty="0"/>
              <a:t>pkt 13–17, IV pkt 13 i 14, </a:t>
            </a:r>
            <a:r>
              <a:rPr lang="pl-PL" b="1" dirty="0" smtClean="0"/>
              <a:t>                V </a:t>
            </a:r>
            <a:r>
              <a:rPr lang="pl-PL" b="1" dirty="0"/>
              <a:t>pkt 9, IX pkt 8, X pkt 5 i XI pkt 4 </a:t>
            </a:r>
            <a:endParaRPr lang="pl-PL" b="1" dirty="0" smtClean="0"/>
          </a:p>
          <a:p>
            <a:pPr marL="0" indent="0">
              <a:buNone/>
            </a:pPr>
            <a:r>
              <a:rPr lang="pl-PL" b="1" dirty="0" smtClean="0"/>
              <a:t>podstawy </a:t>
            </a:r>
            <a:r>
              <a:rPr lang="pl-PL" b="1" dirty="0"/>
              <a:t>programowej dla klas IV–VI – będą sprawdzane na egzaminie ósmoklasisty. </a:t>
            </a:r>
          </a:p>
        </p:txBody>
      </p:sp>
    </p:spTree>
    <p:extLst>
      <p:ext uri="{BB962C8B-B14F-4D97-AF65-F5344CB8AC3E}">
        <p14:creationId xmlns:p14="http://schemas.microsoft.com/office/powerpoint/2010/main" xmlns="" val="100074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INFORMATOR </a:t>
            </a:r>
            <a:br>
              <a:rPr lang="pl-PL" dirty="0"/>
            </a:br>
            <a:r>
              <a:rPr lang="pl-PL" dirty="0"/>
              <a:t>o egzaminie ósmoklasisty </a:t>
            </a:r>
            <a:br>
              <a:rPr lang="pl-PL" dirty="0"/>
            </a:br>
            <a:r>
              <a:rPr lang="pl-PL" dirty="0"/>
              <a:t>z </a:t>
            </a:r>
            <a:r>
              <a:rPr lang="pl-PL" dirty="0" smtClean="0"/>
              <a:t>języka obcego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od roku szkolnego 2018/2019 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630349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35280" cy="85010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EGZAMIN ÓSMOKLASISTY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573325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pl-PL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Egzamin ósmoklasisty obejmuje wiadomości i umiejętności określone ‎w podstawie programowej  w odniesieniu do wybranych przedmiotów ‎nauczanych w klasach I–VIII. </a:t>
            </a:r>
          </a:p>
          <a:p>
            <a:pPr marL="0" indent="0">
              <a:buNone/>
            </a:pPr>
            <a:endParaRPr lang="pl-PL" sz="9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9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egzaminu ósmoklasisty przystępują: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uczniowie VIII klasy szkoły podstawowej</a:t>
            </a:r>
          </a:p>
          <a:p>
            <a:pPr marL="0" indent="0" algn="just">
              <a:buNone/>
            </a:pPr>
            <a:endParaRPr lang="pl-PL" sz="9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9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Egzamin ósmoklasisty jest egzaminem </a:t>
            </a:r>
            <a:r>
              <a:rPr lang="pl-PL" sz="9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obowiązkowym</a:t>
            </a:r>
            <a:r>
              <a:rPr lang="pl-PL" sz="9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 oznacza, że każdy uczeń musi do niego przystąpić, aby ukończyć szkołę. Nie jest określony minimalny wynik, jaki uczeń powinien uzyskać, dlatego egzaminu ósmoklasisty nie można nie zdać.</a:t>
            </a:r>
          </a:p>
        </p:txBody>
      </p:sp>
      <p:sp>
        <p:nvSpPr>
          <p:cNvPr id="6" name="Prostokąt 5"/>
          <p:cNvSpPr/>
          <p:nvPr/>
        </p:nvSpPr>
        <p:spPr>
          <a:xfrm>
            <a:off x="8604448" y="6201308"/>
            <a:ext cx="313864" cy="3600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478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player.slideplayer.pl/72/12279874/slides/slide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532555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72609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354236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703569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165300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87344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35280" cy="85010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EGZAMIN ÓSMOKLASISTY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5733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Egzamin ósmoklasisty jest przeprowadzany w formie pisemnej.</a:t>
            </a:r>
            <a:br>
              <a:rPr lang="pl-PL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5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latach 2019–2021</a:t>
            </a:r>
            <a:r>
              <a:rPr lang="pl-PL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ósmoklasista przystępuje do egzaminu z trzech przedmiotów obowiązkowych, tj.: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języka polskiego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matematyki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języka obcego nowożytnego.</a:t>
            </a:r>
          </a:p>
          <a:p>
            <a:pPr marL="0" indent="0">
              <a:buNone/>
            </a:pPr>
            <a:endParaRPr lang="pl-PL" sz="5100" dirty="0"/>
          </a:p>
        </p:txBody>
      </p:sp>
      <p:sp>
        <p:nvSpPr>
          <p:cNvPr id="6" name="Prostokąt 5"/>
          <p:cNvSpPr/>
          <p:nvPr/>
        </p:nvSpPr>
        <p:spPr>
          <a:xfrm>
            <a:off x="4154462" y="3861048"/>
            <a:ext cx="4968552" cy="14401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 </a:t>
            </a:r>
            <a:r>
              <a:rPr lang="pl-PL" b="1" dirty="0" smtClean="0">
                <a:solidFill>
                  <a:schemeClr val="tx1"/>
                </a:solidFill>
              </a:rPr>
              <a:t>Uczeń może wybrać tylko ten język, </a:t>
            </a:r>
          </a:p>
          <a:p>
            <a:pPr algn="ctr"/>
            <a:r>
              <a:rPr lang="pl-PL" b="1" dirty="0" smtClean="0">
                <a:solidFill>
                  <a:schemeClr val="tx1"/>
                </a:solidFill>
              </a:rPr>
              <a:t>którego uczy się w szkole                </a:t>
            </a:r>
          </a:p>
          <a:p>
            <a:pPr algn="ctr"/>
            <a:r>
              <a:rPr lang="pl-PL" b="1" dirty="0" smtClean="0">
                <a:solidFill>
                  <a:schemeClr val="tx1"/>
                </a:solidFill>
              </a:rPr>
              <a:t>w ramach obowiązkowych zajęć edukacyjnych.</a:t>
            </a:r>
            <a:endParaRPr lang="pl-P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205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roku 2022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ósmoklasista przystępuje do egzaminu                             z trzech przedmiotów obowiązkowych, tj.:</a:t>
            </a:r>
          </a:p>
          <a:p>
            <a:r>
              <a:rPr lang="pl-PL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języka polskiego</a:t>
            </a:r>
          </a:p>
          <a:p>
            <a:r>
              <a:rPr lang="pl-PL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matematyki</a:t>
            </a:r>
          </a:p>
          <a:p>
            <a:r>
              <a:rPr lang="pl-PL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języka obcego nowożytnego</a:t>
            </a:r>
          </a:p>
          <a:p>
            <a:r>
              <a:rPr lang="pl-PL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jednego</a:t>
            </a:r>
            <a:r>
              <a:rPr lang="pl-PL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przedmiotu do wyboru spośród przedmiotów: </a:t>
            </a:r>
            <a:r>
              <a:rPr lang="pl-PL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biologia, chemia, fizyka, geografia lub historia</a:t>
            </a:r>
            <a:endParaRPr lang="pl-PL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393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77809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Przebieg egzaminu ósmoklasisty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196752"/>
            <a:ext cx="8856984" cy="554461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Egzamin odbywa się 25-27 maja 2021. Uczeń, który z przyczyn losowych lub zdrowotnych nie ‎przystąpi do egzaminu w tym terminie, przystępuje do niego w czerwcu.‎</a:t>
            </a:r>
          </a:p>
          <a:p>
            <a:pPr marL="0" indent="0">
              <a:buNone/>
            </a:pPr>
            <a:r>
              <a:rPr lang="pl-PL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Egzamin ósmoklasisty jest przeprowadzany przez trzy kolejne dni:</a:t>
            </a:r>
          </a:p>
          <a:p>
            <a:r>
              <a:rPr lang="pl-PL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pierwszego dnia – egzamin z języka polskiego, który trwa  </a:t>
            </a:r>
            <a:r>
              <a:rPr lang="pl-PL" sz="36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 minut</a:t>
            </a:r>
          </a:p>
          <a:p>
            <a:r>
              <a:rPr lang="pl-PL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drugiego dnia – egzamin z matematyki, który trwa </a:t>
            </a:r>
            <a:r>
              <a:rPr lang="pl-PL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 minut</a:t>
            </a:r>
          </a:p>
          <a:p>
            <a:r>
              <a:rPr lang="pl-PL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trzeciego dnia – egzamin z języka obcego nowożytnego, który trwa </a:t>
            </a:r>
            <a:r>
              <a:rPr lang="pl-PL" sz="36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minut</a:t>
            </a:r>
            <a:r>
              <a:rPr lang="pl-PL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</a:p>
          <a:p>
            <a:r>
              <a:rPr lang="pl-PL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od roku 2022 również egzamin z przedmiotu do wyboru, z których każdy trwa po </a:t>
            </a:r>
            <a:r>
              <a:rPr lang="pl-PL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 minut.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64255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77809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Przebieg egzaminu ósmoklasisty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196752"/>
            <a:ext cx="8856984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egzamin uczeń przynosi ze sobą wyłącznie przybory do pisania: pióro lub długopis ‎z czarnym tuszem/atramentem, a w przypadku egzaminu matematyki również linijkę.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‎</a:t>
            </a:r>
          </a:p>
          <a:p>
            <a:pPr marL="0" indent="0">
              <a:buNone/>
            </a:pP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egzaminie nie można korzystać z kalkulatora oraz słowników. </a:t>
            </a:r>
          </a:p>
          <a:p>
            <a:pPr marL="0" indent="0">
              <a:buNone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 wolno także przynosić ‎i używać żadnych urządzeń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telekomunikacyjnych.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592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008112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Ważne informacje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67544" y="1700808"/>
            <a:ext cx="8136904" cy="3937992"/>
          </a:xfrm>
        </p:spPr>
        <p:txBody>
          <a:bodyPr>
            <a:noAutofit/>
          </a:bodyPr>
          <a:lstStyle/>
          <a:p>
            <a:pPr algn="l"/>
            <a:r>
              <a:rPr lang="pl-P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Rodzice mają obowiązek złożenia dyrektorowi szkoły </a:t>
            </a:r>
            <a:r>
              <a:rPr lang="pl-PL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pisemnej deklaracji</a:t>
            </a:r>
            <a:r>
              <a:rPr lang="pl-P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l">
              <a:buAutoNum type="alphaLcParenR"/>
            </a:pPr>
            <a:r>
              <a:rPr lang="pl-PL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wskazującej </a:t>
            </a:r>
            <a:r>
              <a:rPr lang="pl-P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język obcy nowożytny, z którego uczeń </a:t>
            </a:r>
            <a:r>
              <a:rPr lang="pl-PL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przystąpi </a:t>
            </a:r>
            <a:r>
              <a:rPr lang="pl-P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pl-PL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egzaminu </a:t>
            </a:r>
            <a:r>
              <a:rPr lang="pl-PL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30 września 2020</a:t>
            </a:r>
          </a:p>
          <a:p>
            <a:pPr marL="457200" indent="-457200" algn="l">
              <a:buAutoNum type="alphaLcParenR"/>
            </a:pPr>
            <a:r>
              <a:rPr lang="pl-P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Rodzice przedkładają </a:t>
            </a:r>
            <a:r>
              <a:rPr lang="pl-PL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dyrektorowi </a:t>
            </a:r>
            <a:r>
              <a:rPr lang="pl-P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szkoły </a:t>
            </a:r>
            <a:r>
              <a:rPr lang="pl-PL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zaświadczenie o </a:t>
            </a:r>
            <a:r>
              <a:rPr lang="pl-P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stanie </a:t>
            </a:r>
            <a:r>
              <a:rPr lang="pl-PL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zdrowia ucznia </a:t>
            </a:r>
            <a:r>
              <a:rPr lang="pl-P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lub </a:t>
            </a:r>
            <a:r>
              <a:rPr lang="pl-PL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opinię poradni psychologiczno-pedagogicznej</a:t>
            </a:r>
            <a:r>
              <a:rPr lang="pl-P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jeżeli dokument nie </a:t>
            </a:r>
            <a:r>
              <a:rPr lang="pl-P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był złożony </a:t>
            </a:r>
            <a:r>
              <a:rPr lang="pl-PL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wcześniej </a:t>
            </a:r>
            <a:r>
              <a:rPr lang="pl-PL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15 października 2020</a:t>
            </a:r>
            <a:endParaRPr lang="pl-PL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5287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pl-PL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Dostosowania formy i warunków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pl-PL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Uprawnieni </a:t>
            </a:r>
            <a:r>
              <a:rPr lang="pl-PL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uczniowie</a:t>
            </a:r>
            <a:endParaRPr lang="pl-PL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/>
            <a:r>
              <a:rPr lang="pl-PL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opiniami</a:t>
            </a:r>
          </a:p>
          <a:p>
            <a:pPr marL="457200" lvl="0" indent="-457200"/>
            <a:r>
              <a:rPr lang="pl-PL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orzeczeniami</a:t>
            </a:r>
          </a:p>
          <a:p>
            <a:pPr marL="457200" lvl="0" indent="-457200"/>
            <a:r>
              <a:rPr lang="pl-PL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chorzy lub czasowo niesprawni</a:t>
            </a:r>
          </a:p>
          <a:p>
            <a:pPr marL="457200" lvl="0" indent="-457200"/>
            <a:r>
              <a:rPr lang="pl-PL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który w roku szkolnym </a:t>
            </a:r>
            <a:r>
              <a:rPr lang="pl-PL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2020/2021 </a:t>
            </a:r>
            <a:r>
              <a:rPr lang="pl-PL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był objęty pomocą </a:t>
            </a:r>
            <a:r>
              <a:rPr lang="pl-PL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psychologiczno</a:t>
            </a:r>
            <a:r>
              <a:rPr lang="pl-PL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pedagogiczną w szkole ze względu na:</a:t>
            </a:r>
          </a:p>
          <a:p>
            <a:pPr marL="0" lvl="0" indent="0">
              <a:buNone/>
            </a:pPr>
            <a:r>
              <a:rPr lang="pl-PL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trudności adaptacyjne związane z wcześniejszym </a:t>
            </a:r>
          </a:p>
          <a:p>
            <a:pPr marL="0" lvl="0" indent="0">
              <a:buNone/>
            </a:pPr>
            <a:r>
              <a:rPr lang="pl-PL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kształceniem za granicą</a:t>
            </a:r>
          </a:p>
          <a:p>
            <a:pPr marL="0" lvl="0" indent="0">
              <a:buNone/>
            </a:pPr>
            <a:r>
              <a:rPr lang="pl-PL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zaburzenia komunikacji językowej</a:t>
            </a:r>
          </a:p>
          <a:p>
            <a:pPr marL="0" lvl="0" indent="0">
              <a:buNone/>
            </a:pPr>
            <a:r>
              <a:rPr lang="pl-PL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sytuację kryzysową lub traumatyczną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53141171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1103</TotalTime>
  <Words>1827</Words>
  <Application>Microsoft Office PowerPoint</Application>
  <PresentationFormat>Pokaz na ekranie (4:3)</PresentationFormat>
  <Paragraphs>270</Paragraphs>
  <Slides>35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35</vt:i4>
      </vt:variant>
    </vt:vector>
  </HeadingPairs>
  <TitlesOfParts>
    <vt:vector size="36" baseType="lpstr">
      <vt:lpstr>Motyw pakietu Office</vt:lpstr>
      <vt:lpstr>Slajd 1</vt:lpstr>
      <vt:lpstr>ROZPORZĄDZENIE  MINISTRA EDUKACJI NARODOWEJ  z dnia 1 sierpnia 2017 r.  w sprawie szczegółowych warunków i sposobu  przeprowadzania egzaminu ósmoklasisty  Dz.U. 2017, poz. 1512</vt:lpstr>
      <vt:lpstr>EGZAMIN ÓSMOKLASISTY</vt:lpstr>
      <vt:lpstr>EGZAMIN ÓSMOKLASISTY</vt:lpstr>
      <vt:lpstr>W roku 2022</vt:lpstr>
      <vt:lpstr>Przebieg egzaminu ósmoklasisty</vt:lpstr>
      <vt:lpstr>Przebieg egzaminu ósmoklasisty</vt:lpstr>
      <vt:lpstr>Ważne informacje</vt:lpstr>
      <vt:lpstr>Dostosowania formy i warunków</vt:lpstr>
      <vt:lpstr>         EGZAMIN ÓSMOKLASISTY   szczegółowe informacje :  strona CKE   INFORMATORY o egzaminie ósmoklasisty od roku szkolnego 2018/2019 </vt:lpstr>
      <vt:lpstr>Informator – język polski</vt:lpstr>
      <vt:lpstr>Slajd 12</vt:lpstr>
      <vt:lpstr>Typy zadań zamkniętych i otwartych </vt:lpstr>
      <vt:lpstr> Ważne : Nacisk na sprawdzanie umiejętności związanych z: </vt:lpstr>
      <vt:lpstr>Uwaga : LEKTURY</vt:lpstr>
      <vt:lpstr>Ważne : </vt:lpstr>
      <vt:lpstr>Arkusz egzaminacyjny – dwie części :</vt:lpstr>
      <vt:lpstr>Arkusz egzaminacyjny – dwie części :</vt:lpstr>
      <vt:lpstr>Slajd 19</vt:lpstr>
      <vt:lpstr>Największe zmiany </vt:lpstr>
      <vt:lpstr>Co i jak będzie oceniane ?</vt:lpstr>
      <vt:lpstr>Szczegółowe kryteria – str. 8 -12 informatora</vt:lpstr>
      <vt:lpstr>Dodatkowe uwagi</vt:lpstr>
      <vt:lpstr>Gruntowna  znajomość  lektur - konieczna</vt:lpstr>
      <vt:lpstr>Uczeń powinien umieć argumentować: </vt:lpstr>
      <vt:lpstr>  INFORMATOR  o egzaminie ósmoklasisty  z matematyki  od roku szkolnego 2018/2019 </vt:lpstr>
      <vt:lpstr>Egzamin ósmoklasisty z matematyki trwa 100 minut  W arkuszu egzaminacyjnym będzie od 19 do 23 zadań.  Liczbę zadań oraz liczbę punktów możliwych do uzyskania za poszczególne rodzaje zadań przedstawiono w poniższej tabeli.</vt:lpstr>
      <vt:lpstr>Podstawa programowa</vt:lpstr>
      <vt:lpstr>INFORMATOR  o egzaminie ósmoklasisty  z języka obcego od roku szkolnego 2018/2019 </vt:lpstr>
      <vt:lpstr>Slajd 30</vt:lpstr>
      <vt:lpstr>Slajd 31</vt:lpstr>
      <vt:lpstr>Slajd 32</vt:lpstr>
      <vt:lpstr>Slajd 33</vt:lpstr>
      <vt:lpstr>Slajd 34</vt:lpstr>
      <vt:lpstr>Slajd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PODN 7</dc:creator>
  <cp:lastModifiedBy>user</cp:lastModifiedBy>
  <cp:revision>94</cp:revision>
  <cp:lastPrinted>2017-11-27T17:24:45Z</cp:lastPrinted>
  <dcterms:created xsi:type="dcterms:W3CDTF">2017-11-24T20:22:47Z</dcterms:created>
  <dcterms:modified xsi:type="dcterms:W3CDTF">2020-09-27T18:29:54Z</dcterms:modified>
</cp:coreProperties>
</file>