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802" r:id="rId3"/>
    <p:sldId id="690" r:id="rId4"/>
    <p:sldId id="264" r:id="rId5"/>
    <p:sldId id="805" r:id="rId6"/>
    <p:sldId id="692" r:id="rId7"/>
    <p:sldId id="794" r:id="rId8"/>
    <p:sldId id="259" r:id="rId9"/>
    <p:sldId id="267" r:id="rId10"/>
    <p:sldId id="797" r:id="rId11"/>
    <p:sldId id="798" r:id="rId12"/>
    <p:sldId id="270" r:id="rId13"/>
    <p:sldId id="266" r:id="rId14"/>
    <p:sldId id="796" r:id="rId15"/>
    <p:sldId id="803" r:id="rId16"/>
    <p:sldId id="787" r:id="rId17"/>
    <p:sldId id="297" r:id="rId18"/>
    <p:sldId id="791" r:id="rId19"/>
    <p:sldId id="792" r:id="rId20"/>
    <p:sldId id="801" r:id="rId21"/>
    <p:sldId id="804" r:id="rId22"/>
    <p:sldId id="290" r:id="rId23"/>
    <p:sldId id="806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g\Desktop\Analiza%20jako&#347;ciowa%20wykres%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g\Desktop\Analiza%20jako&#347;ciowa%20wykres%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Język</a:t>
            </a:r>
            <a:r>
              <a:rPr lang="pl-PL" baseline="0"/>
              <a:t> angielski </a:t>
            </a:r>
            <a:endParaRPr lang="pl-PL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42514110510943E-2"/>
          <c:y val="6.664225080987797E-2"/>
          <c:w val="0.95564485905292862"/>
          <c:h val="0.819816536394426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Arkusz1!$C$3:$C$16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Arkusz1!$D$3:$D$16</c:f>
              <c:numCache>
                <c:formatCode>0</c:formatCode>
                <c:ptCount val="14"/>
                <c:pt idx="0" formatCode="General">
                  <c:v>64</c:v>
                </c:pt>
                <c:pt idx="1">
                  <c:v>61</c:v>
                </c:pt>
                <c:pt idx="2" formatCode="General">
                  <c:v>56</c:v>
                </c:pt>
                <c:pt idx="3" formatCode="General">
                  <c:v>66</c:v>
                </c:pt>
                <c:pt idx="4" formatCode="General">
                  <c:v>83</c:v>
                </c:pt>
                <c:pt idx="5" formatCode="General">
                  <c:v>51</c:v>
                </c:pt>
                <c:pt idx="6" formatCode="General">
                  <c:v>70</c:v>
                </c:pt>
                <c:pt idx="7" formatCode="General">
                  <c:v>74</c:v>
                </c:pt>
                <c:pt idx="8" formatCode="General">
                  <c:v>71</c:v>
                </c:pt>
                <c:pt idx="9" formatCode="General">
                  <c:v>77</c:v>
                </c:pt>
                <c:pt idx="10" formatCode="General">
                  <c:v>80</c:v>
                </c:pt>
                <c:pt idx="11" formatCode="General">
                  <c:v>69</c:v>
                </c:pt>
                <c:pt idx="12" formatCode="General">
                  <c:v>39</c:v>
                </c:pt>
                <c:pt idx="13" formatCode="General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1-4479-A097-1C19965BB63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Arkusz1!$C$3:$C$16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Arkusz1!$E$3:$E$16</c:f>
              <c:numCache>
                <c:formatCode>General</c:formatCode>
                <c:ptCount val="14"/>
                <c:pt idx="0">
                  <c:v>48</c:v>
                </c:pt>
                <c:pt idx="1">
                  <c:v>49</c:v>
                </c:pt>
                <c:pt idx="2">
                  <c:v>35</c:v>
                </c:pt>
                <c:pt idx="3">
                  <c:v>53</c:v>
                </c:pt>
                <c:pt idx="4">
                  <c:v>65</c:v>
                </c:pt>
                <c:pt idx="5">
                  <c:v>31</c:v>
                </c:pt>
                <c:pt idx="6">
                  <c:v>57</c:v>
                </c:pt>
                <c:pt idx="7">
                  <c:v>54</c:v>
                </c:pt>
                <c:pt idx="8">
                  <c:v>67</c:v>
                </c:pt>
                <c:pt idx="9">
                  <c:v>69</c:v>
                </c:pt>
                <c:pt idx="10">
                  <c:v>56</c:v>
                </c:pt>
                <c:pt idx="11">
                  <c:v>52</c:v>
                </c:pt>
                <c:pt idx="12">
                  <c:v>22</c:v>
                </c:pt>
                <c:pt idx="1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51-4479-A097-1C19965BB6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456128"/>
        <c:axId val="119458048"/>
      </c:barChart>
      <c:catAx>
        <c:axId val="119456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Numer zadania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9458048"/>
        <c:crosses val="autoZero"/>
        <c:auto val="1"/>
        <c:lblAlgn val="ctr"/>
        <c:lblOffset val="100"/>
        <c:tickLblSkip val="1"/>
        <c:noMultiLvlLbl val="0"/>
      </c:catAx>
      <c:valAx>
        <c:axId val="11945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Poziom wykonania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945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79152784686196"/>
          <c:y val="0.92495532567993488"/>
          <c:w val="0.6860423138406867"/>
          <c:h val="5.54338815756138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Średnie wyniki uczniów w zakresie poszczególnych obszarów umiejetności</a:t>
            </a:r>
          </a:p>
        </c:rich>
      </c:tx>
      <c:layout>
        <c:manualLayout>
          <c:xMode val="edge"/>
          <c:yMode val="edge"/>
          <c:x val="0.15604788037858922"/>
          <c:y val="1.45985401459854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247594050743667E-2"/>
          <c:y val="0.17634259259259294"/>
          <c:w val="0.90286351706036749"/>
          <c:h val="0.6149843248760565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Arkusz3!$P$1:$P$5</c:f>
              <c:strCache>
                <c:ptCount val="5"/>
                <c:pt idx="0">
                  <c:v>I Rozumienie ze słuchu</c:v>
                </c:pt>
                <c:pt idx="1">
                  <c:v>II Znajomość funkcji językowych</c:v>
                </c:pt>
                <c:pt idx="2">
                  <c:v>III Rozumienie tekstów pisanych</c:v>
                </c:pt>
                <c:pt idx="3">
                  <c:v>IV Znajomość środków językowych</c:v>
                </c:pt>
                <c:pt idx="4">
                  <c:v>V Wypowiedź pisemna</c:v>
                </c:pt>
              </c:strCache>
            </c:strRef>
          </c:cat>
          <c:val>
            <c:numRef>
              <c:f>Arkusz3!$Q$7:$Q$11</c:f>
              <c:numCache>
                <c:formatCode>General</c:formatCode>
                <c:ptCount val="5"/>
                <c:pt idx="0">
                  <c:v>60</c:v>
                </c:pt>
                <c:pt idx="1">
                  <c:v>66</c:v>
                </c:pt>
                <c:pt idx="2">
                  <c:v>74</c:v>
                </c:pt>
                <c:pt idx="3">
                  <c:v>58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5-4873-A737-1E822395C92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Arkusz3!$P$1:$P$5</c:f>
              <c:strCache>
                <c:ptCount val="5"/>
                <c:pt idx="0">
                  <c:v>I Rozumienie ze słuchu</c:v>
                </c:pt>
                <c:pt idx="1">
                  <c:v>II Znajomość funkcji językowych</c:v>
                </c:pt>
                <c:pt idx="2">
                  <c:v>III Rozumienie tekstów pisanych</c:v>
                </c:pt>
                <c:pt idx="3">
                  <c:v>IV Znajomość środków językowych</c:v>
                </c:pt>
                <c:pt idx="4">
                  <c:v>V Wypowiedź pisemna</c:v>
                </c:pt>
              </c:strCache>
            </c:strRef>
          </c:cat>
          <c:val>
            <c:numRef>
              <c:f>Arkusz3!$R$7:$R$11</c:f>
              <c:numCache>
                <c:formatCode>General</c:formatCode>
                <c:ptCount val="5"/>
                <c:pt idx="0">
                  <c:v>45</c:v>
                </c:pt>
                <c:pt idx="1">
                  <c:v>53</c:v>
                </c:pt>
                <c:pt idx="2">
                  <c:v>62</c:v>
                </c:pt>
                <c:pt idx="3">
                  <c:v>43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55-4873-A737-1E822395C9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505216"/>
        <c:axId val="92506752"/>
      </c:barChart>
      <c:catAx>
        <c:axId val="9250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2506752"/>
        <c:crosses val="autoZero"/>
        <c:auto val="1"/>
        <c:lblAlgn val="ctr"/>
        <c:lblOffset val="100"/>
        <c:noMultiLvlLbl val="0"/>
      </c:catAx>
      <c:valAx>
        <c:axId val="9250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400"/>
                  <a:t>poziom</a:t>
                </a:r>
                <a:r>
                  <a:rPr lang="pl-PL" sz="1400" baseline="0"/>
                  <a:t> opanowania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250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04056311142939"/>
          <c:y val="0.86161771749334326"/>
          <c:w val="0.53298284684111452"/>
          <c:h val="0.123783742360672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FBF78-02FC-4110-B1DE-AA7254E4307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94119-7603-424F-AF56-C454C97C59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740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AC9E-5613-49FE-9C43-25DD14C50A8B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44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AC9E-5613-49FE-9C43-25DD14C50A8B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331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AC9E-5613-49FE-9C43-25DD14C50A8B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158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13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6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09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33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25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75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89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49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78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92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10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36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Sprawozdanie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egzaminu ósmoklasisty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języka angielskiego za rok 2020/2021 uczniów Zespołu Szkolno-Przedszkolnego w Rakowie kończących klasę VIII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Szkoły Podstawowej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BE85D00-B4B6-43A6-A951-4D9806CA6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9752" y="5373216"/>
            <a:ext cx="5432648" cy="300236"/>
          </a:xfrm>
        </p:spPr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962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720080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rgbClr val="0070C0"/>
                </a:solidFill>
              </a:rPr>
              <a:t>Wyniki szkoły na skali </a:t>
            </a:r>
            <a:r>
              <a:rPr lang="pl-PL" sz="3600" dirty="0" err="1">
                <a:solidFill>
                  <a:srgbClr val="0070C0"/>
                </a:solidFill>
              </a:rPr>
              <a:t>staninowej</a:t>
            </a:r>
            <a:r>
              <a:rPr lang="pl-PL" sz="3600" dirty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7419"/>
              </p:ext>
            </p:extLst>
          </p:nvPr>
        </p:nvGraphicFramePr>
        <p:xfrm>
          <a:off x="827583" y="1484784"/>
          <a:ext cx="7344815" cy="40997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54483">
                  <a:extLst>
                    <a:ext uri="{9D8B030D-6E8A-4147-A177-3AD203B41FA5}">
                      <a16:colId xmlns:a16="http://schemas.microsoft.com/office/drawing/2014/main" val="1877593976"/>
                    </a:ext>
                  </a:extLst>
                </a:gridCol>
                <a:gridCol w="937204">
                  <a:extLst>
                    <a:ext uri="{9D8B030D-6E8A-4147-A177-3AD203B41FA5}">
                      <a16:colId xmlns:a16="http://schemas.microsoft.com/office/drawing/2014/main" val="2748649026"/>
                    </a:ext>
                  </a:extLst>
                </a:gridCol>
                <a:gridCol w="1018698">
                  <a:extLst>
                    <a:ext uri="{9D8B030D-6E8A-4147-A177-3AD203B41FA5}">
                      <a16:colId xmlns:a16="http://schemas.microsoft.com/office/drawing/2014/main" val="2426956437"/>
                    </a:ext>
                  </a:extLst>
                </a:gridCol>
                <a:gridCol w="886074">
                  <a:extLst>
                    <a:ext uri="{9D8B030D-6E8A-4147-A177-3AD203B41FA5}">
                      <a16:colId xmlns:a16="http://schemas.microsoft.com/office/drawing/2014/main" val="2482863574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122341290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2047935821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2648495715"/>
                    </a:ext>
                  </a:extLst>
                </a:gridCol>
              </a:tblGrid>
              <a:tr h="1097183">
                <a:tc rowSpan="2"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>
                          <a:effectLst/>
                        </a:rPr>
                        <a:t>2019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>
                          <a:effectLst/>
                        </a:rPr>
                        <a:t>2020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921537"/>
                  </a:ext>
                </a:extLst>
              </a:tr>
              <a:tr h="1783137">
                <a:tc vMerge="1"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Przedział wyników w %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3501619"/>
                  </a:ext>
                </a:extLst>
              </a:tr>
              <a:tr h="121946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Język angielski 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36%-48%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27%-40%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41%-58%</a:t>
                      </a: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928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65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7768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Skala </a:t>
            </a:r>
            <a:r>
              <a:rPr lang="pl-PL" dirty="0" err="1"/>
              <a:t>staninowa</a:t>
            </a:r>
            <a:r>
              <a:rPr lang="pl-PL" dirty="0"/>
              <a:t> pokazuje, </a:t>
            </a:r>
            <a:br>
              <a:rPr lang="pl-PL" dirty="0"/>
            </a:br>
            <a:r>
              <a:rPr lang="pl-PL" dirty="0"/>
              <a:t>że uczniowie w roku 2021 uplasowali </a:t>
            </a:r>
            <a:br>
              <a:rPr lang="pl-PL" dirty="0"/>
            </a:br>
            <a:r>
              <a:rPr lang="pl-PL" dirty="0"/>
              <a:t>w staninie 3 (skala od 1 do 9) ale</a:t>
            </a:r>
            <a:br>
              <a:rPr lang="pl-PL" dirty="0"/>
            </a:br>
            <a:r>
              <a:rPr lang="pl-PL" dirty="0"/>
              <a:t>w porównaniu z rokiem 2020 </a:t>
            </a:r>
            <a:br>
              <a:rPr lang="pl-PL" dirty="0"/>
            </a:br>
            <a:r>
              <a:rPr lang="pl-PL" dirty="0"/>
              <a:t>- wynik procentowy jest wyższy.</a:t>
            </a:r>
            <a:br>
              <a:rPr lang="pl-PL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3685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Łatwość testu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E084168-BEFB-4549-9744-F984D01E8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364"/>
              </p:ext>
            </p:extLst>
          </p:nvPr>
        </p:nvGraphicFramePr>
        <p:xfrm>
          <a:off x="287524" y="1556792"/>
          <a:ext cx="8568951" cy="430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097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łatwość 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0,00-0,19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0,20-0,49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0,50-0,69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0,70-0,89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0,90-1,00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arkusz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bardzo trudny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trudny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umiarkowanie trudny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łatwy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bardzo łatwy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Język angielski  – Województwo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0,66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Język angielski – szkoła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0,49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143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14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598066"/>
            <a:ext cx="7632848" cy="366186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Test okazał się dla uczniów naszej szkoły, podobnie jak dla ósmoklasistów całego kraju testem trudnym. </a:t>
            </a:r>
            <a:br>
              <a:rPr lang="pl-PL" dirty="0"/>
            </a:br>
            <a:r>
              <a:rPr lang="pl-PL" dirty="0"/>
              <a:t> Grupa osiągnęła wynik mieszczący się w przedziale 0,20 – 0,49 i zabrakło 1 procenta by znaleźć się w przedziale - umiarkowany trudny - tak jak cały kraj.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678" y="476672"/>
            <a:ext cx="7854215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dirty="0">
                <a:solidFill>
                  <a:srgbClr val="0070C0"/>
                </a:solidFill>
              </a:rPr>
              <a:t>Analizy jakościowe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sz="2200" dirty="0">
                <a:solidFill>
                  <a:srgbClr val="0070C0"/>
                </a:solidFill>
              </a:rPr>
              <a:t>(poziom wykonania poszczególnych zadań)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A00E2D9F-F2A2-45E4-87A1-695E82E414E8}"/>
              </a:ext>
            </a:extLst>
          </p:cNvPr>
          <p:cNvGraphicFramePr/>
          <p:nvPr/>
        </p:nvGraphicFramePr>
        <p:xfrm>
          <a:off x="576263" y="2060848"/>
          <a:ext cx="7812162" cy="387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444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620689"/>
          <a:ext cx="7488832" cy="4968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1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Lp.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Wymaganie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Zadanie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woj.święt.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oddział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Rozumienie ze słuchu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35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Znajomość funkcji językowych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83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31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Rozumienie tekstów pisanych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70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74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71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77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Znajomość środków językowych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80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13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39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22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17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/>
                        <a:t>Wypowiedź pisemna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59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/>
                        <a:t>36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938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68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6527D1-E126-4AB1-8FCC-7170D557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Poziom wykonania wymagań w szkole na tle województwa 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D495C42F-A23E-4E1B-992E-B52EA8093823}"/>
              </a:ext>
            </a:extLst>
          </p:cNvPr>
          <p:cNvGraphicFramePr/>
          <p:nvPr/>
        </p:nvGraphicFramePr>
        <p:xfrm>
          <a:off x="733425" y="1556792"/>
          <a:ext cx="7438975" cy="465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48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642194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 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Rozumienie ze słuchu– wnioski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C591A192-45B1-4F7E-99F3-CF688EDB8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Rozumienie ze słuchu sprawdzane było na podstawie zadań 1, 2, 3. Uczniowie szkoły wykazali się niższą umiejętnością niż uczniowie województwa świętokrzyskiego. Należy zatem kontynuować działania zmierzające do podniesienia umiejętności Słuchania w kolejnych latach.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 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Znajomość funkcji  językowych– 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9232" y="2080683"/>
            <a:ext cx="8309231" cy="4525963"/>
          </a:xfrm>
        </p:spPr>
        <p:txBody>
          <a:bodyPr>
            <a:normAutofit/>
          </a:bodyPr>
          <a:lstStyle/>
          <a:p>
            <a:pPr marL="0" indent="0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Znajomość funkcji językowych sprawdzane było na podstawie zadań 4,5,6</a:t>
            </a:r>
            <a:endParaRPr lang="pl-P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/>
              <a:t>Tu uczniowie dwa zadania zrobili na tym samym poziomie co województwo a inne na niższym poziomie. Należy zatem kontynuować działania zmierzające do podniesienia poziomu znajomości funkcji językowych w kolejnych latach.</a:t>
            </a:r>
          </a:p>
        </p:txBody>
      </p:sp>
    </p:spTree>
    <p:extLst>
      <p:ext uri="{BB962C8B-B14F-4D97-AF65-F5344CB8AC3E}">
        <p14:creationId xmlns:p14="http://schemas.microsoft.com/office/powerpoint/2010/main" val="70746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 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Rozumienie tekstów pisanych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789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Rozumienie tekstów pisanych wypadło w szkole gorzej niż w województwie. Było to sprawdzane za pomocą zadania 7, 8, 9, 10,. Większość zadań uczniowie wykonali na niższym poziomie co rówieśnicy województwa. Należy kontynuować działania związane z rozwijaniem umiejętności rozumienia tekstów pisanych.</a:t>
            </a:r>
          </a:p>
        </p:txBody>
      </p:sp>
    </p:spTree>
    <p:extLst>
      <p:ext uri="{BB962C8B-B14F-4D97-AF65-F5344CB8AC3E}">
        <p14:creationId xmlns:p14="http://schemas.microsoft.com/office/powerpoint/2010/main" val="33223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E1BB6-F683-406B-B32C-D186D37A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0070C0"/>
                </a:solidFill>
              </a:rPr>
              <a:t>Opis arkusza standardowego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CA8735-4D9B-4630-9470-2FE55BB0F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28800"/>
            <a:ext cx="7344816" cy="44973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Uczniowie szkoły rozwiązywali zadania zawarte w arkuszu standardowym, który zawierał 46 zadań, zgrupowanych w 14 wiązek. Za poprawne rozwiązanie wszystkich zadań można było uzyskać maksymalnie 55 punktów, w tym 34 punkty (62%) za rozwiązanie zadań zamkniętych (wyboru wielokrotnego, na dobieranie) oraz 21 punktów (38%) za rozwiązanie zadań otwartych. Zadania otwarte wymagały od ósmoklasistów samodzielnego sformułowania odpowiedzi (zadania z luką i/lub odpowiedzi na pytania) oraz napisania krótkiego tekstu użytkowego (e-maila). </a:t>
            </a:r>
          </a:p>
        </p:txBody>
      </p:sp>
    </p:spTree>
    <p:extLst>
      <p:ext uri="{BB962C8B-B14F-4D97-AF65-F5344CB8AC3E}">
        <p14:creationId xmlns:p14="http://schemas.microsoft.com/office/powerpoint/2010/main" val="1574490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14625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 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Znajomość środków językowych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4662" y="2636912"/>
            <a:ext cx="8229600" cy="4525963"/>
          </a:xfrm>
        </p:spPr>
        <p:txBody>
          <a:bodyPr>
            <a:normAutofit/>
          </a:bodyPr>
          <a:lstStyle/>
          <a:p>
            <a:pPr marL="0" indent="0" fontAlgn="b">
              <a:spcBef>
                <a:spcPts val="0"/>
              </a:spcBef>
              <a:buNone/>
            </a:pPr>
            <a:r>
              <a:rPr lang="pl-PL" dirty="0"/>
              <a:t>Znajomość środków językowych sprawdzana była za pomocą zadania 11,12,13. Uczniowie szkoły uzyskali niższy wynik niż uczniowie województwa. Należy zatem kontynuować działania zmierzające do podniesienia poziomu znajomości środków językowych w kolejnych latach.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64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63688" y="404664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rgbClr val="0070C0"/>
                </a:solidFill>
                <a:latin typeface="+mj-lt"/>
              </a:rPr>
              <a:t>Poziom wykonania zadań w szkole</a:t>
            </a:r>
            <a:br>
              <a:rPr lang="pl-PL" sz="3200" dirty="0">
                <a:solidFill>
                  <a:srgbClr val="0070C0"/>
                </a:solidFill>
                <a:latin typeface="+mj-lt"/>
              </a:rPr>
            </a:br>
            <a:r>
              <a:rPr lang="pl-PL" sz="3200" dirty="0">
                <a:solidFill>
                  <a:srgbClr val="0070C0"/>
                </a:solidFill>
                <a:latin typeface="+mj-lt"/>
              </a:rPr>
              <a:t> na tle województwa</a:t>
            </a:r>
            <a:br>
              <a:rPr lang="pl-PL" sz="3200" dirty="0">
                <a:solidFill>
                  <a:srgbClr val="0070C0"/>
                </a:solidFill>
                <a:latin typeface="+mj-lt"/>
              </a:rPr>
            </a:br>
            <a:r>
              <a:rPr lang="pl-PL" sz="3200" b="1" dirty="0">
                <a:solidFill>
                  <a:srgbClr val="0070C0"/>
                </a:solidFill>
                <a:latin typeface="+mj-lt"/>
              </a:rPr>
              <a:t>Wypowiedź pisemna</a:t>
            </a:r>
            <a:endParaRPr lang="pl-PL" sz="3200" dirty="0">
              <a:latin typeface="+mj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39552" y="241333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pl-PL" sz="3200" dirty="0"/>
              <a:t>Wypowiedź pisemna sprawdzana była za pomocą zadania 14. Uczniowie szkoły uzyskali niższy wynik niż uczniowie województwa. Należy kontynuować działania zmierzające do podniesienia poziomu umiejętności pisania tekstów w kolejnych latach.</a:t>
            </a:r>
            <a:endParaRPr lang="pl-PL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32236"/>
          </a:xfrm>
        </p:spPr>
        <p:txBody>
          <a:bodyPr>
            <a:normAutofit fontScale="90000"/>
          </a:bodyPr>
          <a:lstStyle/>
          <a:p>
            <a:r>
              <a:rPr lang="pl-PL" sz="5400" dirty="0">
                <a:solidFill>
                  <a:srgbClr val="0070C0"/>
                </a:solidFill>
              </a:rPr>
              <a:t>Wnioski końcowe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23528" y="1383433"/>
            <a:ext cx="8363272" cy="5417344"/>
          </a:xfrm>
        </p:spPr>
        <p:txBody>
          <a:bodyPr>
            <a:normAutofit/>
          </a:bodyPr>
          <a:lstStyle/>
          <a:p>
            <a:r>
              <a:rPr lang="pl-PL" dirty="0"/>
              <a:t>Współpracować z zespołem nauczycieli w celu :</a:t>
            </a:r>
          </a:p>
          <a:p>
            <a:pPr>
              <a:buFontTx/>
              <a:buChar char="-"/>
            </a:pPr>
            <a:r>
              <a:rPr lang="pl-PL" dirty="0"/>
              <a:t>ćwiczenia uważnej analizy treści zadań albo poleceń,</a:t>
            </a:r>
          </a:p>
          <a:p>
            <a:pPr>
              <a:buFontTx/>
              <a:buChar char="-"/>
            </a:pPr>
            <a:r>
              <a:rPr lang="pl-PL" dirty="0"/>
              <a:t>ćwiczenia czytania ze zrozumieniem (odpowiedź na pytanie)</a:t>
            </a:r>
          </a:p>
          <a:p>
            <a:r>
              <a:rPr lang="pl-PL" dirty="0"/>
              <a:t>Na zajęciach, kontynuować rozwijanie umiejętności posługiwania się językiem angielskim.</a:t>
            </a:r>
          </a:p>
          <a:p>
            <a:r>
              <a:rPr lang="pl-PL" dirty="0"/>
              <a:t>Organizować zajęcia dodatkowe, by rozwiązywać większą liczbę zadań.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E1FAAE-1091-408A-96CF-4A3B7968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>
                <a:solidFill>
                  <a:srgbClr val="0070C0"/>
                </a:solidFill>
              </a:rPr>
              <a:t>Rekomendacje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313606-4CE5-4E1D-9BBA-4AC0B0414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dirty="0">
                <a:latin typeface="+mj-lt"/>
                <a:cs typeface="Times New Roman" panose="02020603050405020304" pitchFamily="18" charset="0"/>
              </a:rPr>
              <a:t>Doskonalić umiejętność czytania ze zrozumieniem na wszystkich etapach edukacyjnych. Zorganizować szkolny konkurs czytania ze zrozumieniem w trzech grupach wiekowych.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429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Porównanie średnich wyników uczniów 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z egzaminu ósmoklasisty 2020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16299"/>
              </p:ext>
            </p:extLst>
          </p:nvPr>
        </p:nvGraphicFramePr>
        <p:xfrm>
          <a:off x="683568" y="2420888"/>
          <a:ext cx="748883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54665025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97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Kraj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Woj.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Powiat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Gmina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Szkoła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339">
                <a:tc>
                  <a:txBody>
                    <a:bodyPr/>
                    <a:lstStyle/>
                    <a:p>
                      <a:r>
                        <a:rPr lang="pl-PL" sz="2000" dirty="0"/>
                        <a:t>Średni wynik egzaminu z Języka</a:t>
                      </a:r>
                      <a:r>
                        <a:rPr lang="pl-PL" sz="2000" baseline="0" dirty="0"/>
                        <a:t> angielskiego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42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E3BDFF02-C39D-417D-BDB4-FA2811CAB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874689"/>
            <a:ext cx="6400800" cy="376411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Średni wynik uzyskany przez uczniów szkoły jest niższy niż średni w gminie, niższy jak średni wynik kraju, i</a:t>
            </a:r>
          </a:p>
          <a:p>
            <a:r>
              <a:rPr lang="pl-PL" dirty="0">
                <a:solidFill>
                  <a:schemeClr val="tx1"/>
                </a:solidFill>
              </a:rPr>
              <a:t>województwa.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3D154B-C288-426B-B40B-175B561D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Uwarunkowania egzaminowanej grupy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A1B2B0-18C4-4E8B-8A84-761DC6BD5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sz="3200" dirty="0">
                <a:cs typeface="Times New Roman" panose="02020603050405020304" pitchFamily="18" charset="0"/>
              </a:rPr>
              <a:t>Czterech spośród 18 egzaminowanych uczniów to dzieci posiadające opinię Poradni </a:t>
            </a:r>
            <a:r>
              <a:rPr lang="pl-PL" sz="3200" dirty="0" err="1">
                <a:cs typeface="Times New Roman" panose="02020603050405020304" pitchFamily="18" charset="0"/>
              </a:rPr>
              <a:t>Psychologiczo</a:t>
            </a:r>
            <a:r>
              <a:rPr lang="pl-PL" sz="3200" dirty="0">
                <a:cs typeface="Times New Roman" panose="02020603050405020304" pitchFamily="18" charset="0"/>
              </a:rPr>
              <a:t>-Pedagogicznej (Stwierdzają one niższy niż przeciętny i nieharmonijny rozwój umysłowy, ogromne problemy z myśleniem, duże trudności w sprawnym posługiwaniu się technikami szkolnymi, niższe niż przeciętne możliwości poznawcze, znacznie obniżone funkcje rozumowania arytmetycznego, obniżone funkcje dokładności spostrzegania, analizy i syntezy wzrokowej oraz koordynacji wzrokowo ruchowej).</a:t>
            </a:r>
          </a:p>
          <a:p>
            <a:pPr algn="just"/>
            <a:r>
              <a:rPr lang="pl-PL" sz="3200" dirty="0">
                <a:cs typeface="Times New Roman" panose="02020603050405020304" pitchFamily="18" charset="0"/>
              </a:rPr>
              <a:t>Uczeń powtarzający klasę na II etapie edukacyjnym.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743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5334" y="54868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Średnie wyniki uczniów z egzaminu ósmoklasisty na tle szkół w podobnej grupie miejscowości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19185"/>
              </p:ext>
            </p:extLst>
          </p:nvPr>
        </p:nvGraphicFramePr>
        <p:xfrm>
          <a:off x="440823" y="2204864"/>
          <a:ext cx="8229599" cy="386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 powyżej 100 tys. mieszk.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</a:t>
                      </a:r>
                      <a:r>
                        <a:rPr lang="pl-PL" baseline="0" dirty="0"/>
                        <a:t> </a:t>
                      </a:r>
                      <a:br>
                        <a:rPr lang="pl-PL" baseline="0" dirty="0"/>
                      </a:br>
                      <a:r>
                        <a:rPr lang="pl-PL" baseline="0" dirty="0"/>
                        <a:t>20-100 tys. mieszk.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 </a:t>
                      </a:r>
                      <a:br>
                        <a:rPr lang="pl-PL" dirty="0"/>
                      </a:br>
                      <a:r>
                        <a:rPr lang="pl-PL" dirty="0"/>
                        <a:t>do 20 tys. mieszk.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Wieś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Szkoła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605">
                <a:tc>
                  <a:txBody>
                    <a:bodyPr/>
                    <a:lstStyle/>
                    <a:p>
                      <a:r>
                        <a:rPr lang="pl-PL" sz="2000" dirty="0"/>
                        <a:t>Średni wynik egzaminu z języka angielskiego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691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45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Średni wynik egzaminu w szkole pokazuje, że uczniowie naszej placówki wypadli na egzaminie z języka angielskiego  niżej niż uczniowie szkół wiejskich oraz miast do 20 tys. mieszkańców od 20 do 100 tys. i miast powyżej 100 tys. mieszkańców. </a:t>
            </a:r>
          </a:p>
        </p:txBody>
      </p:sp>
    </p:spTree>
    <p:extLst>
      <p:ext uri="{BB962C8B-B14F-4D97-AF65-F5344CB8AC3E}">
        <p14:creationId xmlns:p14="http://schemas.microsoft.com/office/powerpoint/2010/main" val="265221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0C70AC2B-0AC6-4375-8EAB-0D48241E91CA}"/>
              </a:ext>
            </a:extLst>
          </p:cNvPr>
          <p:cNvSpPr txBox="1">
            <a:spLocks/>
          </p:cNvSpPr>
          <p:nvPr/>
        </p:nvSpPr>
        <p:spPr>
          <a:xfrm>
            <a:off x="750404" y="469438"/>
            <a:ext cx="7643192" cy="620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rgbClr val="0070C0"/>
                </a:solidFill>
              </a:rPr>
              <a:t>Szkoła na tle innych szkół w gminie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1AFFA65-8769-4D95-9608-CF655EABA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40535"/>
              </p:ext>
            </p:extLst>
          </p:nvPr>
        </p:nvGraphicFramePr>
        <p:xfrm>
          <a:off x="539552" y="1700808"/>
          <a:ext cx="8166262" cy="158417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22067">
                  <a:extLst>
                    <a:ext uri="{9D8B030D-6E8A-4147-A177-3AD203B41FA5}">
                      <a16:colId xmlns:a16="http://schemas.microsoft.com/office/drawing/2014/main" val="1912751445"/>
                    </a:ext>
                  </a:extLst>
                </a:gridCol>
                <a:gridCol w="1446404">
                  <a:extLst>
                    <a:ext uri="{9D8B030D-6E8A-4147-A177-3AD203B41FA5}">
                      <a16:colId xmlns:a16="http://schemas.microsoft.com/office/drawing/2014/main" val="994796671"/>
                    </a:ext>
                  </a:extLst>
                </a:gridCol>
                <a:gridCol w="1238952">
                  <a:extLst>
                    <a:ext uri="{9D8B030D-6E8A-4147-A177-3AD203B41FA5}">
                      <a16:colId xmlns:a16="http://schemas.microsoft.com/office/drawing/2014/main" val="3703086283"/>
                    </a:ext>
                  </a:extLst>
                </a:gridCol>
                <a:gridCol w="808235">
                  <a:extLst>
                    <a:ext uri="{9D8B030D-6E8A-4147-A177-3AD203B41FA5}">
                      <a16:colId xmlns:a16="http://schemas.microsoft.com/office/drawing/2014/main" val="825592685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1847300049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4203580715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1063816767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255279136"/>
                    </a:ext>
                  </a:extLst>
                </a:gridCol>
              </a:tblGrid>
              <a:tr h="10816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Szkoła/miejscowość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przedmiot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szkole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Gminie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Powiecie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Województwie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Kraju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198868477"/>
                  </a:ext>
                </a:extLst>
              </a:tr>
              <a:tr h="5025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Liczba zdających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Wyniki egzaminów w % punktów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893612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7053"/>
              </p:ext>
            </p:extLst>
          </p:nvPr>
        </p:nvGraphicFramePr>
        <p:xfrm>
          <a:off x="539552" y="3325106"/>
          <a:ext cx="8166262" cy="304404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94097223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6991781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03916760"/>
                    </a:ext>
                  </a:extLst>
                </a:gridCol>
                <a:gridCol w="781066">
                  <a:extLst>
                    <a:ext uri="{9D8B030D-6E8A-4147-A177-3AD203B41FA5}">
                      <a16:colId xmlns:a16="http://schemas.microsoft.com/office/drawing/2014/main" val="1852527552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93601448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16774577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2675867217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15530870"/>
                    </a:ext>
                  </a:extLst>
                </a:gridCol>
              </a:tblGrid>
              <a:tr h="3919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ZSP Raków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</a:rPr>
                        <a:t>Język angielski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23576"/>
                  </a:ext>
                </a:extLst>
              </a:tr>
              <a:tr h="4672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Szumsko</a:t>
                      </a:r>
                    </a:p>
                    <a:p>
                      <a:pPr algn="l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Język angielski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4706504"/>
                  </a:ext>
                </a:extLst>
              </a:tr>
              <a:tr h="467228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Ociesęki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Język</a:t>
                      </a:r>
                      <a:r>
                        <a:rPr lang="pl-PL" sz="1200" u="none" strike="noStrike" baseline="0" dirty="0">
                          <a:effectLst/>
                        </a:rPr>
                        <a:t> angielski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4764589"/>
                  </a:ext>
                </a:extLst>
              </a:tr>
              <a:tr h="79373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Bardo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Język angielski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zbyt mała liczba uczniów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70831215"/>
                  </a:ext>
                </a:extLst>
              </a:tr>
              <a:tr h="467228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SPS Rembów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Język angielski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zbyt mała liczba uczniów</a:t>
                      </a:r>
                    </a:p>
                    <a:p>
                      <a:pPr algn="ctr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50720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12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200800" cy="4061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Średni wynik uzyskany przez uczniów szkoły jest nieco wyższy niż wynik uczniów Szkoły Podstawowej w Szumsku, niższy niż wynik uczniów Szkoły Podstawowej w Ociesękach, nie można porównać wyniku w stosunku do średnich wyników uzyskanych przez rówieśników w   szkołach w Bardzie i Rembowie w związku z brakiem opublikowanych wyników (zbyt mała liczba uczniów w szkole).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1070</Words>
  <Application>Microsoft Office PowerPoint</Application>
  <PresentationFormat>Pokaz na ekranie (4:3)</PresentationFormat>
  <Paragraphs>213</Paragraphs>
  <Slides>23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Motyw pakietu Office</vt:lpstr>
      <vt:lpstr>Sprawozdanie  z egzaminu ósmoklasisty  z języka angielskiego za rok 2020/2021 uczniów Zespołu Szkolno-Przedszkolnego w Rakowie kończących klasę VIII  Szkoły Podstawowej</vt:lpstr>
      <vt:lpstr>Opis arkusza standardowego </vt:lpstr>
      <vt:lpstr>Porównanie średnich wyników uczniów  z egzaminu ósmoklasisty 2020</vt:lpstr>
      <vt:lpstr>Wnioski</vt:lpstr>
      <vt:lpstr>Uwarunkowania egzaminowanej grupy</vt:lpstr>
      <vt:lpstr>Średnie wyniki uczniów z egzaminu ósmoklasisty na tle szkół w podobnej grupie miejscowości</vt:lpstr>
      <vt:lpstr>Wnioski</vt:lpstr>
      <vt:lpstr>Prezentacja programu PowerPoint</vt:lpstr>
      <vt:lpstr>Wnioski</vt:lpstr>
      <vt:lpstr>Wyniki szkoły na skali staninowej </vt:lpstr>
      <vt:lpstr>Wnioski</vt:lpstr>
      <vt:lpstr>Łatwość testu</vt:lpstr>
      <vt:lpstr>Wnioski</vt:lpstr>
      <vt:lpstr>Analizy jakościowe  (poziom wykonania poszczególnych zadań)</vt:lpstr>
      <vt:lpstr>Prezentacja programu PowerPoint</vt:lpstr>
      <vt:lpstr>Poziom wykonania wymagań w szkole na tle województwa </vt:lpstr>
      <vt:lpstr>Poziom wykonania zadań w szkole  na tle województwa Rozumienie ze słuchu– wnioski </vt:lpstr>
      <vt:lpstr>Poziom wykonania zadań w szkole  na tle województwa Znajomość funkcji  językowych– wnioski </vt:lpstr>
      <vt:lpstr>Poziom wykonania zadań w szkole  na tle województwa Rozumienie tekstów pisanych</vt:lpstr>
      <vt:lpstr>Poziom wykonania zadań w szkole  na tle województwa Znajomość środków językowych</vt:lpstr>
      <vt:lpstr>Prezentacja programu PowerPoint</vt:lpstr>
      <vt:lpstr>Wnioski końcowe</vt:lpstr>
      <vt:lpstr>Rekomendacje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scdn</dc:creator>
  <cp:lastModifiedBy>Agata Wach</cp:lastModifiedBy>
  <cp:revision>130</cp:revision>
  <dcterms:created xsi:type="dcterms:W3CDTF">2015-11-03T11:04:26Z</dcterms:created>
  <dcterms:modified xsi:type="dcterms:W3CDTF">2021-10-26T20:30:51Z</dcterms:modified>
</cp:coreProperties>
</file>