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72" r:id="rId6"/>
    <p:sldId id="271" r:id="rId7"/>
    <p:sldId id="275" r:id="rId8"/>
    <p:sldId id="273" r:id="rId9"/>
    <p:sldId id="276" r:id="rId10"/>
    <p:sldId id="282" r:id="rId11"/>
    <p:sldId id="283" r:id="rId12"/>
    <p:sldId id="284" r:id="rId13"/>
    <p:sldId id="286" r:id="rId14"/>
    <p:sldId id="277" r:id="rId15"/>
    <p:sldId id="285" r:id="rId16"/>
    <p:sldId id="278" r:id="rId17"/>
    <p:sldId id="287" r:id="rId18"/>
    <p:sldId id="288" r:id="rId19"/>
    <p:sldId id="290" r:id="rId20"/>
    <p:sldId id="289" r:id="rId21"/>
    <p:sldId id="293" r:id="rId22"/>
  </p:sldIdLst>
  <p:sldSz cx="12188825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4" d="100"/>
          <a:sy n="114" d="100"/>
        </p:scale>
        <p:origin x="414" y="11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2016-06-30</a:t>
            </a:r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34A4844B-5D5D-4D8E-9E71-6B297DF401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2016-06-30</a:t>
            </a:r>
            <a:endParaRPr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Kliknij, aby edytować style wzorca tekstu</a:t>
            </a:r>
          </a:p>
          <a:p>
            <a:pPr lvl="1" rtl="0"/>
            <a:r>
              <a:t>Drugi poziom</a:t>
            </a:r>
          </a:p>
          <a:p>
            <a:pPr lvl="2" rtl="0"/>
            <a:r>
              <a:t>Trzeci poziom</a:t>
            </a:r>
          </a:p>
          <a:p>
            <a:pPr lvl="3" rtl="0"/>
            <a:r>
              <a:t>Czwarty poziom</a:t>
            </a:r>
          </a:p>
          <a:p>
            <a:pPr lvl="4" rtl="0"/>
            <a:r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8DE0FDE7-FE71-46E3-9512-437B13AD5F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 rtlCol="0">
            <a:noAutofit/>
          </a:bodyPr>
          <a:lstStyle>
            <a:lvl1pPr algn="l" rtl="0">
              <a:defRPr sz="5400"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/>
              <a:t>Kliknij, aby edytować styl wzorca podtytułu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3000">
        <p15:prstTrans prst="pageCurlDouble"/>
      </p:transition>
    </mc:Choice>
    <mc:Fallback>
      <p:transition spd="slow" advClick="0" advTm="1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ywny 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1" name="Prostokąt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3" name="Obraz — symbol zastępczy 2" descr="Pusty symbol zastępczy pozwalający dodać obraz. Kliknij symbol zastępczy i wybierz obraz, który chcesz dodać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2016-06-30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3000">
        <p15:prstTrans prst="pageCurlDouble"/>
      </p:transition>
    </mc:Choice>
    <mc:Fallback>
      <p:transition spd="slow" advClick="0" advTm="1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2016-06-30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3000">
        <p15:prstTrans prst="pageCurlDouble"/>
      </p:transition>
    </mc:Choice>
    <mc:Fallback>
      <p:transition spd="slow" advClick="0" advTm="1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2016-06-30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3000">
        <p15:prstTrans prst="pageCurlDouble"/>
      </p:transition>
    </mc:Choice>
    <mc:Fallback>
      <p:transition spd="slow" advClick="0" advTm="1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2016-06-30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3000">
        <p15:prstTrans prst="pageCurlDouble"/>
      </p:transition>
    </mc:Choice>
    <mc:Fallback>
      <p:transition spd="slow" advClick="0" advTm="1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rtlCol="0" anchor="b">
            <a:normAutofit/>
          </a:bodyPr>
          <a:lstStyle>
            <a:lvl1pPr algn="l" rtl="0">
              <a:defRPr sz="4800" b="0" cap="none" baseline="0"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rtlCol="0" anchor="t"/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2016-06-30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3000">
        <p15:prstTrans prst="pageCurlDouble"/>
      </p:transition>
    </mc:Choice>
    <mc:Fallback>
      <p:transition spd="slow" advClick="0" advTm="1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2016-06-30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3000">
        <p15:prstTrans prst="pageCurlDouble"/>
      </p:transition>
    </mc:Choice>
    <mc:Fallback>
      <p:transition spd="slow" advClick="0" advTm="1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2016-06-30</a:t>
            </a:r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3000">
        <p15:prstTrans prst="pageCurlDouble"/>
      </p:transition>
    </mc:Choice>
    <mc:Fallback>
      <p:transition spd="slow" advClick="0" advTm="1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2016-06-30</a:t>
            </a:r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3000">
        <p15:prstTrans prst="pageCurlDouble"/>
      </p:transition>
    </mc:Choice>
    <mc:Fallback>
      <p:transition spd="slow" advClick="0" advTm="1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2016-06-30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3000">
        <p15:prstTrans prst="pageCurlDouble"/>
      </p:transition>
    </mc:Choice>
    <mc:Fallback>
      <p:transition spd="slow" advClick="0" advTm="1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1" name="Prostokąt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pl-PL"/>
              <a:t>Kliknij, aby edytować styl</a:t>
            </a:r>
            <a:endParaRPr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2016-06-30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3000">
        <p15:prstTrans prst="pageCurlDouble"/>
      </p:transition>
    </mc:Choice>
    <mc:Fallback>
      <p:transition spd="slow" advClick="0" advTm="1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3" name="Prostokąt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3" name="Obraz — symbol zastępczy 2" descr="Pusty symbol zastępczy pozwalający dodać obraz. Kliknij symbol zastępczy i wybierz obraz, który chcesz dodać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2016-06-30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3000">
        <p15:prstTrans prst="pageCurlDouble"/>
      </p:transition>
    </mc:Choice>
    <mc:Fallback>
      <p:transition spd="slow" advClick="0" advTm="1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"/>
              <a:t>Kliknij, aby edytować styl wzorca tytułu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"/>
              <a:t>Edytuj style wzorca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/>
              <a:t>2016-06-30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3000">
        <p15:prstTrans prst="pageCurlDouble"/>
      </p:transition>
    </mc:Choice>
    <mc:Fallback>
      <p:transition spd="slow" advClick="0" advTm="13000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l" sz="7200" dirty="0"/>
              <a:t>M</a:t>
            </a:r>
            <a:r>
              <a:rPr lang="pl" dirty="0"/>
              <a:t>AGICZNE </a:t>
            </a:r>
            <a:r>
              <a:rPr lang="pl" sz="7200" dirty="0"/>
              <a:t>D</a:t>
            </a:r>
            <a:r>
              <a:rPr lang="pl" dirty="0"/>
              <a:t>RZEWO </a:t>
            </a:r>
            <a:br>
              <a:rPr lang="pl" dirty="0"/>
            </a:br>
            <a:br>
              <a:rPr lang="pl" dirty="0"/>
            </a:br>
            <a:r>
              <a:rPr lang="pl" sz="3600" dirty="0"/>
              <a:t>Andrzej Maleszka </a:t>
            </a:r>
            <a:endParaRPr lang="pl" dirty="0"/>
          </a:p>
        </p:txBody>
      </p:sp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3000">
        <p15:prstTrans prst="pageCurlDouble"/>
      </p:transition>
    </mc:Choice>
    <mc:Fallback>
      <p:transition spd="slow" advClick="0" advTm="1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887025-F1AD-4FDE-AFEE-B793DD641A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C27C60F-0140-48D9-A7FC-0886D7691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812" y="6014240"/>
            <a:ext cx="10513168" cy="583112"/>
          </a:xfrm>
        </p:spPr>
        <p:txBody>
          <a:bodyPr>
            <a:noAutofit/>
          </a:bodyPr>
          <a:lstStyle/>
          <a:p>
            <a:r>
              <a:rPr lang="pl-PL" sz="3600" cap="none" dirty="0">
                <a:solidFill>
                  <a:schemeClr val="tx1"/>
                </a:solidFill>
              </a:rPr>
              <a:t>Ciotka Maryla opiekuje się rodzeństwem</a:t>
            </a:r>
            <a:r>
              <a:rPr lang="pl-PL" sz="4000" cap="none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D01EDD4-8642-42E8-956E-137E217EA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932" y="234160"/>
            <a:ext cx="8640960" cy="564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667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13000">
        <p15:prstTrans prst="curtains"/>
      </p:transition>
    </mc:Choice>
    <mc:Fallback>
      <p:transition spd="slow" advClick="0" advTm="1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88C7A4-A62E-4801-8382-3741578EE2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4811" y="152400"/>
            <a:ext cx="8839201" cy="4724400"/>
          </a:xfrm>
        </p:spPr>
        <p:txBody>
          <a:bodyPr/>
          <a:lstStyle/>
          <a:p>
            <a:r>
              <a:rPr lang="pl-PL" sz="4000" dirty="0"/>
              <a:t>Elementy fantastyczne : </a:t>
            </a:r>
            <a:br>
              <a:rPr lang="pl-PL" sz="2400" dirty="0"/>
            </a:br>
            <a:br>
              <a:rPr lang="pl-PL" sz="2400" dirty="0"/>
            </a:br>
            <a:r>
              <a:rPr lang="pl-PL" sz="2400" dirty="0"/>
              <a:t>* chodzące i spełniające życzenia krzesło,</a:t>
            </a:r>
            <a:br>
              <a:rPr lang="pl-PL" sz="2400" dirty="0"/>
            </a:br>
            <a:r>
              <a:rPr lang="pl-PL" sz="2400" dirty="0"/>
              <a:t>* odmłodzenie ciotki,</a:t>
            </a:r>
            <a:br>
              <a:rPr lang="pl-PL" sz="2400" dirty="0"/>
            </a:br>
            <a:r>
              <a:rPr lang="pl-PL" sz="2400" dirty="0"/>
              <a:t>* łóżko które jechało szybciej od motoru, </a:t>
            </a:r>
            <a:br>
              <a:rPr lang="pl-PL" sz="2400" dirty="0"/>
            </a:br>
            <a:r>
              <a:rPr lang="pl-PL" sz="2400" dirty="0"/>
              <a:t>* 100 psów w pociągu,</a:t>
            </a:r>
            <a:br>
              <a:rPr lang="pl-PL" sz="2400" dirty="0"/>
            </a:br>
            <a:r>
              <a:rPr lang="pl-PL" sz="2400" dirty="0"/>
              <a:t>* zaczarowani rodzice,</a:t>
            </a:r>
            <a:br>
              <a:rPr lang="pl-PL" sz="2400" dirty="0"/>
            </a:br>
            <a:r>
              <a:rPr lang="pl-PL" sz="2400" dirty="0"/>
              <a:t>* lew pilnujący dzieci,   </a:t>
            </a:r>
            <a:br>
              <a:rPr lang="pl-PL" sz="2400" dirty="0"/>
            </a:br>
            <a:r>
              <a:rPr lang="pl-PL" sz="2400" dirty="0"/>
              <a:t>* latający dom, latająca szklanka.</a:t>
            </a:r>
            <a:br>
              <a:rPr lang="pl-PL" sz="2400" dirty="0"/>
            </a:br>
            <a:br>
              <a:rPr lang="pl-PL" sz="2400" dirty="0"/>
            </a:br>
            <a:br>
              <a:rPr lang="pl-PL" sz="2400" dirty="0"/>
            </a:br>
            <a:br>
              <a:rPr lang="pl-PL" sz="2400" dirty="0"/>
            </a:br>
            <a:br>
              <a:rPr lang="pl-PL" sz="2400" dirty="0"/>
            </a:br>
            <a:br>
              <a:rPr lang="pl-PL" sz="2400" dirty="0"/>
            </a:br>
            <a:endParaRPr lang="pl-PL" sz="24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82FA67C-5C66-48FE-AC76-DFB945EA2D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273C4B2-B48E-44B4-B600-4EAAFD2DF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572" y="1916833"/>
            <a:ext cx="3966986" cy="456785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195628D-5A2B-466F-8D96-79E922F4E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069" y="3252787"/>
            <a:ext cx="5544616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24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3000">
        <p15:prstTrans prst="pageCurlDouble"/>
      </p:transition>
    </mc:Choice>
    <mc:Fallback>
      <p:transition spd="slow" advClick="0" advTm="1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96E5C0-0445-4A20-996B-3BAA36A01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Odmłodzona ciotka Maryla – </a:t>
            </a:r>
            <a:r>
              <a:rPr lang="pl-PL" dirty="0" err="1"/>
              <a:t>Viki</a:t>
            </a:r>
            <a:r>
              <a:rPr lang="pl-PL" dirty="0"/>
              <a:t>.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5AA2B225-A685-4E71-B697-97F9144585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53852" y="2060848"/>
            <a:ext cx="5472608" cy="4176464"/>
          </a:xfr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4ECE4C46-7C68-480B-9121-57DCBBD644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86500" y="1524000"/>
            <a:ext cx="4376539" cy="5145360"/>
          </a:xfrm>
        </p:spPr>
      </p:pic>
    </p:spTree>
    <p:extLst>
      <p:ext uri="{BB962C8B-B14F-4D97-AF65-F5344CB8AC3E}">
        <p14:creationId xmlns:p14="http://schemas.microsoft.com/office/powerpoint/2010/main" val="5560165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3000">
        <p15:prstTrans prst="pageCurlDouble"/>
      </p:transition>
    </mc:Choice>
    <mc:Fallback>
      <p:transition spd="slow" advClick="0" advTm="1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D23B8A-DBA1-4061-97D7-46FA34FE8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5217368"/>
          </a:xfrm>
        </p:spPr>
        <p:txBody>
          <a:bodyPr/>
          <a:lstStyle/>
          <a:p>
            <a:r>
              <a:rPr lang="pl-PL" sz="4000" dirty="0"/>
              <a:t>               Jeżdżące łóżko.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E8A0FB5-D13E-4EF8-9247-A38CE01C78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EA40133-FA7D-4A39-97DE-F445FA7F9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948" y="404664"/>
            <a:ext cx="802000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453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13000">
        <p15:prstTrans prst="curtains"/>
      </p:transition>
    </mc:Choice>
    <mc:Fallback>
      <p:transition spd="slow" advClick="0" advTm="1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F83BC2-FA6D-4A26-B16C-BF89A4D824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9CD3513-5D97-48A0-B64E-F3C24A2313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8407" y="5229200"/>
            <a:ext cx="8582509" cy="1186408"/>
          </a:xfrm>
        </p:spPr>
        <p:txBody>
          <a:bodyPr>
            <a:noAutofit/>
          </a:bodyPr>
          <a:lstStyle/>
          <a:p>
            <a:r>
              <a:rPr lang="pl-PL" sz="4000" cap="none" dirty="0">
                <a:solidFill>
                  <a:schemeClr val="tx1"/>
                </a:solidFill>
              </a:rPr>
              <a:t>Rodzinka w komplecie,                                z odmłodzoną ciocią </a:t>
            </a:r>
            <a:r>
              <a:rPr lang="pl-PL" sz="4000" cap="none" dirty="0" err="1">
                <a:solidFill>
                  <a:schemeClr val="tx1"/>
                </a:solidFill>
              </a:rPr>
              <a:t>Viki</a:t>
            </a:r>
            <a:r>
              <a:rPr lang="pl-PL" sz="4000" cap="none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EBD9800-CA9B-423D-9FED-3B70027E8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408" y="442392"/>
            <a:ext cx="809200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345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3000">
        <p15:prstTrans prst="pageCurlDouble"/>
      </p:transition>
    </mc:Choice>
    <mc:Fallback>
      <p:transition spd="slow" advClick="0" advTm="13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62AFAC-9984-4961-90A1-633EF717F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„Magiczne drzewo. Pojedynek”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6D27F49-33E0-4752-A4C5-71F84518C4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800" dirty="0"/>
              <a:t>Kolejnym tomem z serii „Magiczne Drzewo” jest „Pojedynek”. </a:t>
            </a:r>
          </a:p>
          <a:p>
            <a:pPr marL="0" indent="0">
              <a:buNone/>
            </a:pPr>
            <a:r>
              <a:rPr lang="pl-PL" sz="2800" dirty="0"/>
              <a:t>Książka opowiada o dalszych przygodach rodzeństwa :               </a:t>
            </a:r>
            <a:r>
              <a:rPr lang="pl-PL" sz="2800" dirty="0" err="1"/>
              <a:t>Filipia</a:t>
            </a:r>
            <a:r>
              <a:rPr lang="pl-PL" sz="2800" dirty="0"/>
              <a:t> (12 lat),                  Tosi (11 lat)                                        i </a:t>
            </a:r>
            <a:r>
              <a:rPr lang="pl-PL" sz="2800" dirty="0" err="1"/>
              <a:t>Kukiego</a:t>
            </a:r>
            <a:r>
              <a:rPr lang="pl-PL" sz="2800" dirty="0"/>
              <a:t> (9 lat).   </a:t>
            </a:r>
          </a:p>
          <a:p>
            <a:pPr marL="0" indent="0">
              <a:buNone/>
            </a:pPr>
            <a:r>
              <a:rPr lang="pl-PL" sz="2800" dirty="0"/>
              <a:t>Występuje tam jeszcze </a:t>
            </a:r>
            <a:r>
              <a:rPr lang="pl-PL" sz="2800" dirty="0" err="1"/>
              <a:t>Blubek</a:t>
            </a:r>
            <a:r>
              <a:rPr lang="pl-PL" sz="2800" dirty="0"/>
              <a:t>, </a:t>
            </a:r>
            <a:r>
              <a:rPr lang="pl-PL" sz="2800" dirty="0" err="1"/>
              <a:t>Gabi</a:t>
            </a:r>
            <a:r>
              <a:rPr lang="pl-PL" sz="2800" dirty="0"/>
              <a:t>, Zula,  Nikodem, zły klon </a:t>
            </a:r>
            <a:r>
              <a:rPr lang="pl-PL" sz="2800" dirty="0" err="1"/>
              <a:t>Ikuk</a:t>
            </a:r>
            <a:r>
              <a:rPr lang="pl-PL" sz="2800" dirty="0"/>
              <a:t>                  i pies Budyń. </a:t>
            </a:r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CCB22477-A8F2-482F-8B43-BAB40F8B6F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05980" y="2133600"/>
            <a:ext cx="3072160" cy="4343400"/>
          </a:xfrm>
        </p:spPr>
      </p:pic>
    </p:spTree>
    <p:extLst>
      <p:ext uri="{BB962C8B-B14F-4D97-AF65-F5344CB8AC3E}">
        <p14:creationId xmlns:p14="http://schemas.microsoft.com/office/powerpoint/2010/main" val="33495352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3000">
        <p15:prstTrans prst="pageCurlDouble"/>
      </p:transition>
    </mc:Choice>
    <mc:Fallback>
      <p:transition spd="slow" advClick="0" advTm="13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45B2BE-991C-4DEF-9FCB-93966FA5B3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4813" y="188640"/>
            <a:ext cx="8839201" cy="6120680"/>
          </a:xfrm>
        </p:spPr>
        <p:txBody>
          <a:bodyPr/>
          <a:lstStyle/>
          <a:p>
            <a:r>
              <a:rPr lang="pl-PL" sz="4000" dirty="0"/>
              <a:t>Rodzeństwo na obozie znajduje szachy o potężnej, magicznej mocy. Białe figury czynią dobro, a czarne zło. </a:t>
            </a:r>
            <a:br>
              <a:rPr lang="pl-PL" sz="4000" dirty="0"/>
            </a:br>
            <a:r>
              <a:rPr lang="pl-PL" sz="4000" dirty="0"/>
              <a:t>Kuki używając czarnego gońca, powołuje do życia swojego klona – </a:t>
            </a:r>
            <a:r>
              <a:rPr lang="pl-PL" sz="4000" dirty="0" err="1"/>
              <a:t>Ikuka</a:t>
            </a:r>
            <a:r>
              <a:rPr lang="pl-PL" sz="4000" dirty="0"/>
              <a:t>.  </a:t>
            </a:r>
            <a:br>
              <a:rPr lang="pl-PL" sz="4000" dirty="0"/>
            </a:br>
            <a:r>
              <a:rPr lang="pl-PL" sz="4000" dirty="0" err="1"/>
              <a:t>Ikuk</a:t>
            </a:r>
            <a:r>
              <a:rPr lang="pl-PL" sz="4000" dirty="0"/>
              <a:t> jest zagrożeniem dla uczestników obozu i całego świata. Aby powstrzymać klona, Kuki musi stoczyć z nim pojedynek.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80CA86C-55C1-4AD2-B903-AB76DEB20B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7798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3000">
        <p14:vortex dir="r"/>
      </p:transition>
    </mc:Choice>
    <mc:Fallback>
      <p:transition spd="slow" advClick="0" advTm="13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D5BE4B-6C1F-4AF7-921B-812C8F5DF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777208"/>
          </a:xfrm>
        </p:spPr>
        <p:txBody>
          <a:bodyPr/>
          <a:lstStyle/>
          <a:p>
            <a:r>
              <a:rPr lang="pl-PL" sz="4800" dirty="0"/>
              <a:t>W książce jest bardzo mądra myśl : „…jeśli zrobisz komuś coś złego, to  ten ktoś się mści. I walka trwa bez końca. Można ją przerwać tylko wtedy, gdy zrobi się coś dobrego.”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3F12C90-E1A4-4478-960B-6A4C2533CE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49122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3000">
        <p15:prstTrans prst="pageCurlDouble"/>
      </p:transition>
    </mc:Choice>
    <mc:Fallback>
      <p:transition spd="slow" advClick="0" advTm="13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B21E6F-8039-4317-9FC8-FEEEAE581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260648"/>
            <a:ext cx="4267200" cy="4968552"/>
          </a:xfrm>
        </p:spPr>
        <p:txBody>
          <a:bodyPr/>
          <a:lstStyle/>
          <a:p>
            <a:r>
              <a:rPr lang="pl-PL" sz="3200" dirty="0"/>
              <a:t>Powieści z serii „Magiczne drzewo” : „Czerwone krzesło” oraz „Pojedynek”,             to ciekawe książki. Dużo w nich akcji, humoru ale także strasznych sytuacji.</a:t>
            </a:r>
            <a:br>
              <a:rPr lang="pl-PL" sz="3200" dirty="0"/>
            </a:br>
            <a:r>
              <a:rPr lang="pl-PL" sz="3200" dirty="0"/>
              <a:t>Polecam przeczytanie całej serii</a:t>
            </a:r>
            <a:r>
              <a:rPr lang="pl-PL" sz="3200" dirty="0">
                <a:sym typeface="Wingdings" panose="05000000000000000000" pitchFamily="2" charset="2"/>
              </a:rPr>
              <a:t></a:t>
            </a:r>
            <a:br>
              <a:rPr lang="pl-PL" sz="3200" dirty="0">
                <a:sym typeface="Wingdings" panose="05000000000000000000" pitchFamily="2" charset="2"/>
              </a:rPr>
            </a:br>
            <a:r>
              <a:rPr lang="pl-PL" sz="3200" dirty="0"/>
              <a:t>  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E1A039F-081D-4BEF-BE03-9AD502DD3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8013" y="5013176"/>
            <a:ext cx="4267200" cy="1159024"/>
          </a:xfrm>
        </p:spPr>
        <p:txBody>
          <a:bodyPr/>
          <a:lstStyle/>
          <a:p>
            <a:endParaRPr lang="pl-PL" dirty="0"/>
          </a:p>
          <a:p>
            <a:r>
              <a:rPr lang="pl-PL" dirty="0"/>
              <a:t>                    Mateusz Chruściński </a:t>
            </a:r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4105A918-C2E8-42E6-9E83-CF1A8F5D213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8" b="218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2528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3000">
        <p15:prstTrans prst="fracture"/>
      </p:transition>
    </mc:Choice>
    <mc:Fallback>
      <p:transition spd="slow" advClick="0" advTm="1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433D71-4BEB-476F-AC2C-A9BC8B557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/>
              <a:t>Andrzej Maleszka </a:t>
            </a:r>
            <a:r>
              <a:rPr lang="pl-PL" sz="2400" dirty="0"/>
              <a:t>urodził się 3 marca 1955 r.  w Poznaniu.</a:t>
            </a:r>
            <a:br>
              <a:rPr lang="pl-PL" sz="2400" dirty="0"/>
            </a:br>
            <a:r>
              <a:rPr lang="pl-PL" sz="2400" dirty="0"/>
              <a:t>Będąc dzieckiem chciał być wynalazcą i fotografem. Pierwszą powieść napisał, gdy miał dwanaście lat, dla pewnej dziewczyny.</a:t>
            </a:r>
            <a:br>
              <a:rPr lang="pl-PL" sz="2400" dirty="0"/>
            </a:br>
            <a:r>
              <a:rPr lang="pl-PL" sz="2400" dirty="0"/>
              <a:t>Jest pisarzem, reżyserem, scenarzystą filmowym. Otrzymał nagrodę  Emmy (Telewizyjny Oskar), za serial </a:t>
            </a:r>
            <a:r>
              <a:rPr lang="pl-PL" sz="2400" b="1" dirty="0"/>
              <a:t>Magiczne drzewo</a:t>
            </a:r>
            <a:r>
              <a:rPr lang="pl-PL" sz="2400" dirty="0"/>
              <a:t>.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E4A8BA9-996B-4FE6-B6CE-B9D2FAD57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2390" y="4724400"/>
            <a:ext cx="4267200" cy="1447800"/>
          </a:xfrm>
        </p:spPr>
        <p:txBody>
          <a:bodyPr>
            <a:normAutofit/>
          </a:bodyPr>
          <a:lstStyle/>
          <a:p>
            <a:r>
              <a:rPr lang="pl-PL" sz="2400" dirty="0"/>
              <a:t>Został, przez dzieci, wyróżniony Orderem Uśmiechu.</a:t>
            </a:r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5D428582-079C-43F3-93BD-4512C0120B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8387" r="8387"/>
          <a:stretch/>
        </p:blipFill>
        <p:spPr/>
      </p:pic>
      <p:pic>
        <p:nvPicPr>
          <p:cNvPr id="1026" name="Picture 2" descr="Order Uśmiechu – Wikipedia, wolna encyklopedia">
            <a:extLst>
              <a:ext uri="{FF2B5EF4-FFF2-40B4-BE49-F238E27FC236}">
                <a16:creationId xmlns:a16="http://schemas.microsoft.com/office/drawing/2014/main" id="{7B3BDB05-B4F5-491D-AA85-E7A90CCE5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172" y="4724400"/>
            <a:ext cx="11049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4787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3000">
        <p15:prstTrans prst="pageCurlDouble"/>
      </p:transition>
    </mc:Choice>
    <mc:Fallback>
      <p:transition spd="slow" advClick="0" advTm="1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" dirty="0"/>
              <a:t>W serii „Magiczne drzewo” ukazały się :</a:t>
            </a:r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0" indent="0" rtl="0">
              <a:buNone/>
            </a:pPr>
            <a:endParaRPr lang="pl" sz="3800" dirty="0"/>
          </a:p>
          <a:p>
            <a:pPr>
              <a:buFont typeface="Arial" panose="020B0604020202020204" pitchFamily="34" charset="0"/>
              <a:buChar char="•"/>
            </a:pPr>
            <a:r>
              <a:rPr lang="pl-PL" sz="3800" dirty="0"/>
              <a:t>"Czerwone krzesło"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3800" dirty="0"/>
              <a:t>"Tajemnice mostu"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3800" dirty="0"/>
              <a:t>"Olbrzym"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3800" dirty="0"/>
              <a:t>"Pojedynek"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3800" dirty="0"/>
              <a:t>"Gra"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3800" dirty="0"/>
              <a:t>"Cień smoka"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3800" dirty="0"/>
              <a:t>"Świat ogromnych"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3800" dirty="0"/>
              <a:t>"Inwazja"</a:t>
            </a:r>
          </a:p>
          <a:p>
            <a:pPr marL="0" indent="0" rtl="0">
              <a:buNone/>
            </a:pPr>
            <a:endParaRPr lang="pl" dirty="0"/>
          </a:p>
        </p:txBody>
      </p:sp>
    </p:spTree>
    <p:extLst>
      <p:ext uri="{BB962C8B-B14F-4D97-AF65-F5344CB8AC3E}">
        <p14:creationId xmlns:p14="http://schemas.microsoft.com/office/powerpoint/2010/main" val="39707986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3000">
        <p15:prstTrans prst="pageCurlDouble"/>
      </p:transition>
    </mc:Choice>
    <mc:Fallback>
      <p:transition spd="slow" advClick="0" advTm="1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6445D8-3C88-420C-9ADA-4B701E37E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5940" y="3212976"/>
            <a:ext cx="8839201" cy="3200400"/>
          </a:xfrm>
        </p:spPr>
        <p:txBody>
          <a:bodyPr/>
          <a:lstStyle/>
          <a:p>
            <a:r>
              <a:rPr lang="pl-PL" sz="2400" dirty="0"/>
              <a:t>Seria Andrzeja Maleszki, to opowieść o trójce współczesnych dzieci: o </a:t>
            </a:r>
            <a:r>
              <a:rPr lang="pl-PL" sz="2400" dirty="0" err="1"/>
              <a:t>Kukim</a:t>
            </a:r>
            <a:r>
              <a:rPr lang="pl-PL" sz="2400" dirty="0"/>
              <a:t>, Tosi i Filipie. </a:t>
            </a:r>
            <a:br>
              <a:rPr lang="pl-PL" sz="2400" dirty="0"/>
            </a:br>
            <a:r>
              <a:rPr lang="pl-PL" sz="2400" dirty="0"/>
              <a:t>Książka zabiera nas do świata magii, gdzie marzenia się spełniają i wszystko przeczy prawom fizyki. </a:t>
            </a:r>
            <a:br>
              <a:rPr lang="pl-PL" sz="2400" dirty="0"/>
            </a:br>
            <a:r>
              <a:rPr lang="pl-PL" sz="2400" dirty="0"/>
              <a:t>Wszystkie powieści opowiadają o problemach, jakie powodują przedmioty wyciosane z drewna magicznego dębu.                        Akcja powieści rozgrywa się w 2000 r. w Polsce.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C92456F-550C-4298-8A31-325C85695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221" y="332656"/>
            <a:ext cx="6416382" cy="377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700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2000">
        <p15:prstTrans prst="pageCurlDouble"/>
      </p:transition>
    </mc:Choice>
    <mc:Fallback>
      <p:transition spd="slow" advClick="0" advTm="1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62AFAC-9984-4961-90A1-633EF717F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„Magiczne drzewo. Czerwone krzesło”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8F2A3E18-7989-4797-B785-2DE78520B09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036" y="1828800"/>
            <a:ext cx="3057753" cy="4343400"/>
          </a:xfr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6D27F49-33E0-4752-A4C5-71F84518C4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/>
              <a:t>„Czerwone krzesło” jest pierwszym tomem z serii „Magiczne Drzewo”.                               Książka opowiada o rodzeństwie : Filipie (12 lat), Tosi (11 lat)                    i </a:t>
            </a:r>
            <a:r>
              <a:rPr lang="pl-PL" dirty="0" err="1"/>
              <a:t>Kukim</a:t>
            </a:r>
            <a:r>
              <a:rPr lang="pl-PL" dirty="0"/>
              <a:t> (9 lat), które znajduje           w rzece </a:t>
            </a:r>
            <a:r>
              <a:rPr lang="pl-PL" b="1" dirty="0"/>
              <a:t>magiczne</a:t>
            </a:r>
            <a:r>
              <a:rPr lang="pl-PL" dirty="0"/>
              <a:t>, </a:t>
            </a:r>
            <a:r>
              <a:rPr lang="pl-PL" b="1" dirty="0"/>
              <a:t>czerwone krzesło</a:t>
            </a:r>
            <a:r>
              <a:rPr lang="pl-PL" dirty="0"/>
              <a:t>. Gdy ich rodzice tracą pracę w orkiestrze, ciotka siada na </a:t>
            </a:r>
            <a:r>
              <a:rPr lang="pl-PL" b="1" dirty="0"/>
              <a:t>krześle</a:t>
            </a:r>
            <a:r>
              <a:rPr lang="pl-PL" dirty="0"/>
              <a:t> i niechcący wypowiada życzenie, chce, aby rodzice pracowali na statku </a:t>
            </a:r>
            <a:r>
              <a:rPr lang="pl-PL" dirty="0" err="1"/>
              <a:t>Queen</a:t>
            </a:r>
            <a:r>
              <a:rPr lang="pl-PL" dirty="0"/>
              <a:t> Victoria. </a:t>
            </a:r>
            <a:r>
              <a:rPr lang="pl-PL" sz="2400" dirty="0"/>
              <a:t>Tak zaczyna się przygoda rodzeństwa.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685499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3000">
        <p15:prstTrans prst="pageCurlDouble"/>
      </p:transition>
    </mc:Choice>
    <mc:Fallback>
      <p:transition spd="slow" advClick="0" advTm="1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F38646-E4A5-40C4-B80F-41DD4CCFD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4811" y="112322"/>
            <a:ext cx="8839201" cy="5049180"/>
          </a:xfrm>
        </p:spPr>
        <p:txBody>
          <a:bodyPr/>
          <a:lstStyle/>
          <a:p>
            <a:br>
              <a:rPr lang="pl-PL" sz="4000" dirty="0"/>
            </a:br>
            <a:br>
              <a:rPr lang="pl-PL" sz="4000" dirty="0"/>
            </a:br>
            <a:br>
              <a:rPr lang="pl-PL" sz="4000" dirty="0"/>
            </a:br>
            <a:r>
              <a:rPr lang="pl-PL" sz="4000" dirty="0"/>
              <a:t>Elementy realistyczne :</a:t>
            </a:r>
            <a:br>
              <a:rPr lang="pl-PL" sz="2400" dirty="0"/>
            </a:br>
            <a:br>
              <a:rPr lang="pl-PL" sz="2400" dirty="0"/>
            </a:br>
            <a:r>
              <a:rPr lang="pl-PL" sz="2400" dirty="0"/>
              <a:t>* rodzeństwo, rodzice, ciotka,</a:t>
            </a:r>
            <a:br>
              <a:rPr lang="pl-PL" sz="2400" dirty="0"/>
            </a:br>
            <a:r>
              <a:rPr lang="pl-PL" sz="2400" dirty="0"/>
              <a:t>* rejs statkiem,</a:t>
            </a:r>
            <a:br>
              <a:rPr lang="pl-PL" sz="2400" dirty="0"/>
            </a:br>
            <a:r>
              <a:rPr lang="pl-PL" sz="2400" dirty="0"/>
              <a:t>* sprężynowe buty </a:t>
            </a:r>
            <a:r>
              <a:rPr lang="pl-PL" sz="2400" dirty="0" err="1"/>
              <a:t>Maxa</a:t>
            </a:r>
            <a:r>
              <a:rPr lang="pl-PL" sz="2400" dirty="0"/>
              <a:t>,</a:t>
            </a:r>
            <a:br>
              <a:rPr lang="pl-PL" sz="2400" dirty="0"/>
            </a:br>
            <a:r>
              <a:rPr lang="pl-PL" sz="2400" dirty="0"/>
              <a:t>* dostawca pizzy, </a:t>
            </a:r>
            <a:br>
              <a:rPr lang="pl-PL" sz="2400" dirty="0"/>
            </a:br>
            <a:r>
              <a:rPr lang="pl-PL" sz="2400" dirty="0"/>
              <a:t>* czerwone, dębowe krzesło,</a:t>
            </a:r>
            <a:br>
              <a:rPr lang="pl-PL" sz="2400" dirty="0"/>
            </a:br>
            <a:r>
              <a:rPr lang="pl-PL" sz="2400" dirty="0"/>
              <a:t>* burza. </a:t>
            </a:r>
            <a:br>
              <a:rPr lang="pl-PL" sz="2400" dirty="0"/>
            </a:br>
            <a:br>
              <a:rPr lang="pl-PL" sz="2400" dirty="0"/>
            </a:br>
            <a:br>
              <a:rPr lang="pl-PL" sz="2400" dirty="0"/>
            </a:br>
            <a:br>
              <a:rPr lang="pl-PL" sz="2400" dirty="0"/>
            </a:br>
            <a:br>
              <a:rPr lang="pl-PL" sz="2400" dirty="0"/>
            </a:br>
            <a:br>
              <a:rPr lang="pl-PL" sz="2400" dirty="0"/>
            </a:br>
            <a:br>
              <a:rPr lang="pl-PL" sz="2400" dirty="0"/>
            </a:br>
            <a:br>
              <a:rPr lang="pl-PL" sz="2400" dirty="0"/>
            </a:br>
            <a:endParaRPr lang="pl-PL" sz="24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6FF836F-D708-4230-963D-7067A62324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5860" y="3429000"/>
            <a:ext cx="10945215" cy="324036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                                                                                               MAX </a:t>
            </a:r>
          </a:p>
          <a:p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                               </a:t>
            </a: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cap="none" dirty="0">
              <a:solidFill>
                <a:schemeClr val="tx1"/>
              </a:solidFill>
            </a:endParaRPr>
          </a:p>
          <a:p>
            <a:endParaRPr lang="pl-PL" cap="none" dirty="0">
              <a:solidFill>
                <a:schemeClr val="tx1"/>
              </a:solidFill>
            </a:endParaRPr>
          </a:p>
          <a:p>
            <a:endParaRPr lang="pl-PL" cap="none" dirty="0">
              <a:solidFill>
                <a:schemeClr val="tx1"/>
              </a:solidFill>
            </a:endParaRPr>
          </a:p>
          <a:p>
            <a:endParaRPr lang="pl-PL" cap="none" dirty="0">
              <a:solidFill>
                <a:schemeClr val="tx1"/>
              </a:solidFill>
            </a:endParaRPr>
          </a:p>
          <a:p>
            <a:endParaRPr lang="pl-PL" cap="none" dirty="0">
              <a:solidFill>
                <a:schemeClr val="tx1"/>
              </a:solidFill>
            </a:endParaRPr>
          </a:p>
          <a:p>
            <a:r>
              <a:rPr lang="pl-PL" cap="none" dirty="0">
                <a:solidFill>
                  <a:schemeClr val="tx1"/>
                </a:solidFill>
              </a:rPr>
              <a:t>Rejs statkiem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BD6FFBE-8E91-48EA-972C-C449F4EA5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556" y="620688"/>
            <a:ext cx="3312368" cy="5832648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58CA842B-4B8D-4F00-A670-0FBBB7ED5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44" y="2853308"/>
            <a:ext cx="5661519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349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13000">
        <p15:prstTrans prst="curtains"/>
      </p:transition>
    </mc:Choice>
    <mc:Fallback>
      <p:transition spd="slow" advClick="0" advTm="1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8A64F4-187D-4392-87F9-2B5D80158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D3643A-3569-4069-95C8-27D5CD9329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4400" dirty="0"/>
              <a:t>Rodzice dzieci.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D2FB3D0-FDC5-4124-9BCD-7B413F8E53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42012" y="539527"/>
            <a:ext cx="4799434" cy="593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7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13000">
        <p14:ripple/>
      </p:transition>
    </mc:Choice>
    <mc:Fallback>
      <p:transition spd="slow" advClick="0" advTm="1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CD1BFD-3EFF-4114-B5FB-A8C3CC82CA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BF0A084-68FB-4CB1-97E0-23DF2F6E7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9244135" cy="1432520"/>
          </a:xfrm>
        </p:spPr>
        <p:txBody>
          <a:bodyPr>
            <a:normAutofit fontScale="77500" lnSpcReduction="20000"/>
          </a:bodyPr>
          <a:lstStyle/>
          <a:p>
            <a:endParaRPr lang="pl-PL" cap="none" dirty="0">
              <a:solidFill>
                <a:schemeClr val="tx1"/>
              </a:solidFill>
            </a:endParaRPr>
          </a:p>
          <a:p>
            <a:endParaRPr lang="pl-PL" cap="none" dirty="0">
              <a:solidFill>
                <a:schemeClr val="tx1"/>
              </a:solidFill>
            </a:endParaRPr>
          </a:p>
          <a:p>
            <a:endParaRPr lang="pl-PL" cap="none" dirty="0">
              <a:solidFill>
                <a:schemeClr val="tx1"/>
              </a:solidFill>
            </a:endParaRPr>
          </a:p>
          <a:p>
            <a:endParaRPr lang="pl-PL" cap="none" dirty="0">
              <a:solidFill>
                <a:schemeClr val="tx1"/>
              </a:solidFill>
            </a:endParaRPr>
          </a:p>
          <a:p>
            <a:endParaRPr lang="pl-PL" cap="none" dirty="0">
              <a:solidFill>
                <a:schemeClr val="tx1"/>
              </a:solidFill>
            </a:endParaRPr>
          </a:p>
          <a:p>
            <a:r>
              <a:rPr lang="pl-PL" sz="5200" cap="none" dirty="0">
                <a:solidFill>
                  <a:schemeClr val="tx1"/>
                </a:solidFill>
              </a:rPr>
              <a:t>Rodzeństwo :  Filip, Tosia, Kuki.</a:t>
            </a:r>
          </a:p>
          <a:p>
            <a:endParaRPr lang="pl-PL" cap="none" dirty="0">
              <a:solidFill>
                <a:schemeClr val="tx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8330964-581C-4794-A183-31753A3AB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812" y="404664"/>
            <a:ext cx="8524056" cy="492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379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3000">
        <p15:prstTrans prst="wind"/>
      </p:transition>
    </mc:Choice>
    <mc:Fallback>
      <p:transition spd="slow" advClick="0" advTm="1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5B16B4-E4C5-4BED-A42D-1B9361C11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3024336"/>
          </a:xfrm>
        </p:spPr>
        <p:txBody>
          <a:bodyPr/>
          <a:lstStyle/>
          <a:p>
            <a:r>
              <a:rPr lang="pl-PL" dirty="0"/>
              <a:t>                  Ciotka Maryla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35DB13-BA02-4AC0-895B-BEE8578431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0E1027C-0783-4FA8-8125-FB5D0A7AA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812" y="260648"/>
            <a:ext cx="5133975" cy="490765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C8BB90B0-BFCE-4F0E-A0AF-53A0CB12D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28" y="260648"/>
            <a:ext cx="4923211" cy="500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420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3000">
        <p15:prstTrans prst="pageCurlDouble"/>
      </p:transition>
    </mc:Choice>
    <mc:Fallback>
      <p:transition spd="slow" advClick="0" advTm="13000">
        <p:fade/>
      </p:transition>
    </mc:Fallback>
  </mc:AlternateContent>
</p:sld>
</file>

<file path=ppt/theme/theme1.xml><?xml version="1.0" encoding="utf-8"?>
<a:theme xmlns:a="http://schemas.openxmlformats.org/drawingml/2006/main" name="Słoje drewna 16:9">
  <a:themeElements>
    <a:clrScheme name="Ciepły niebiesk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115" id="{6D802E96-7B24-457C-A326-69AF839D4486}" vid="{C3FFE3C6-9A62-4BEA-9FE0-A8BC12B9BCCA}"/>
    </a:ext>
  </a:extLst>
</a:theme>
</file>

<file path=ppt/theme/theme2.xml><?xml version="1.0" encoding="utf-8"?>
<a:theme xmlns:a="http://schemas.openxmlformats.org/drawingml/2006/main" name="Motyw pakietu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3817adba-784b-4568-96a8-61efbef5f40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546B3AA1F59B042A26F9FD45D757D29" ma:contentTypeVersion="11" ma:contentTypeDescription="Utwórz nowy dokument." ma:contentTypeScope="" ma:versionID="8d66083559fbf39fff2ce67d58cbc780">
  <xsd:schema xmlns:xsd="http://www.w3.org/2001/XMLSchema" xmlns:xs="http://www.w3.org/2001/XMLSchema" xmlns:p="http://schemas.microsoft.com/office/2006/metadata/properties" xmlns:ns2="3817adba-784b-4568-96a8-61efbef5f40d" targetNamespace="http://schemas.microsoft.com/office/2006/metadata/properties" ma:root="true" ma:fieldsID="c078d0b41b32b7491c2bac202a7ef00e" ns2:_="">
    <xsd:import namespace="3817adba-784b-4568-96a8-61efbef5f40d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17adba-784b-4568-96a8-61efbef5f40d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93555B-533B-4B55-9DE3-DFFA5C43A8BC}"/>
</file>

<file path=customXml/itemProps2.xml><?xml version="1.0" encoding="utf-8"?>
<ds:datastoreItem xmlns:ds="http://schemas.openxmlformats.org/officeDocument/2006/customXml" ds:itemID="{C335E791-7449-4708-8DE9-182EC4D8A134}">
  <ds:schemaRefs>
    <ds:schemaRef ds:uri="4873beb7-5857-4685-be1f-d57550cc96c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E72BBE4-A02F-4A9E-85BB-EA0A7948F5FC}"/>
</file>

<file path=docProps/app.xml><?xml version="1.0" encoding="utf-8"?>
<Properties xmlns="http://schemas.openxmlformats.org/officeDocument/2006/extended-properties" xmlns:vt="http://schemas.openxmlformats.org/officeDocument/2006/docPropsVTypes">
  <Template>Prezentacja Słoje drewna (natura, panoramiczna)</Template>
  <TotalTime>464</TotalTime>
  <Words>600</Words>
  <Application>Microsoft Office PowerPoint</Application>
  <PresentationFormat>Niestandardowy</PresentationFormat>
  <Paragraphs>50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1" baseType="lpstr">
      <vt:lpstr>Arial</vt:lpstr>
      <vt:lpstr>Century</vt:lpstr>
      <vt:lpstr>Słoje drewna 16:9</vt:lpstr>
      <vt:lpstr>MAGICZNE DRZEWO   Andrzej Maleszka </vt:lpstr>
      <vt:lpstr>Andrzej Maleszka urodził się 3 marca 1955 r.  w Poznaniu. Będąc dzieckiem chciał być wynalazcą i fotografem. Pierwszą powieść napisał, gdy miał dwanaście lat, dla pewnej dziewczyny. Jest pisarzem, reżyserem, scenarzystą filmowym. Otrzymał nagrodę  Emmy (Telewizyjny Oskar), za serial Magiczne drzewo.</vt:lpstr>
      <vt:lpstr>W serii „Magiczne drzewo” ukazały się :</vt:lpstr>
      <vt:lpstr>Seria Andrzeja Maleszki, to opowieść o trójce współczesnych dzieci: o Kukim, Tosi i Filipie.  Książka zabiera nas do świata magii, gdzie marzenia się spełniają i wszystko przeczy prawom fizyki.  Wszystkie powieści opowiadają o problemach, jakie powodują przedmioty wyciosane z drewna magicznego dębu.                        Akcja powieści rozgrywa się w 2000 r. w Polsce. </vt:lpstr>
      <vt:lpstr>„Magiczne drzewo. Czerwone krzesło”</vt:lpstr>
      <vt:lpstr>   Elementy realistyczne :  * rodzeństwo, rodzice, ciotka, * rejs statkiem, * sprężynowe buty Maxa, * dostawca pizzy,  * czerwone, dębowe krzesło, * burza.         </vt:lpstr>
      <vt:lpstr>Prezentacja programu PowerPoint</vt:lpstr>
      <vt:lpstr>Prezentacja programu PowerPoint</vt:lpstr>
      <vt:lpstr>                  Ciotka Maryla</vt:lpstr>
      <vt:lpstr>Prezentacja programu PowerPoint</vt:lpstr>
      <vt:lpstr>Elementy fantastyczne :   * chodzące i spełniające życzenia krzesło, * odmłodzenie ciotki, * łóżko które jechało szybciej od motoru,  * 100 psów w pociągu, * zaczarowani rodzice, * lew pilnujący dzieci,    * latający dom, latająca szklanka.      </vt:lpstr>
      <vt:lpstr>Odmłodzona ciotka Maryla – Viki.</vt:lpstr>
      <vt:lpstr>               Jeżdżące łóżko.</vt:lpstr>
      <vt:lpstr>Prezentacja programu PowerPoint</vt:lpstr>
      <vt:lpstr>„Magiczne drzewo. Pojedynek”</vt:lpstr>
      <vt:lpstr>Rodzeństwo na obozie znajduje szachy o potężnej, magicznej mocy. Białe figury czynią dobro, a czarne zło.  Kuki używając czarnego gońca, powołuje do życia swojego klona – Ikuka.   Ikuk jest zagrożeniem dla uczestników obozu i całego świata. Aby powstrzymać klona, Kuki musi stoczyć z nim pojedynek.</vt:lpstr>
      <vt:lpstr>W książce jest bardzo mądra myśl : „…jeśli zrobisz komuś coś złego, to  ten ktoś się mści. I walka trwa bez końca. Można ją przerwać tylko wtedy, gdy zrobi się coś dobrego.”</vt:lpstr>
      <vt:lpstr>Powieści z serii „Magiczne drzewo” : „Czerwone krzesło” oraz „Pojedynek”,             to ciekawe książki. Dużo w nich akcji, humoru ale także strasznych sytuacji. Polecam przeczytanie całej serii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MAGICZNE DRZEWO   Andrzej Maleszka </dc:title>
  <dc:creator>Mateusz Chruściński</dc:creator>
  <cp:lastModifiedBy>Mateusz Chruściński</cp:lastModifiedBy>
  <cp:revision>39</cp:revision>
  <dcterms:created xsi:type="dcterms:W3CDTF">2021-04-08T16:10:46Z</dcterms:created>
  <dcterms:modified xsi:type="dcterms:W3CDTF">2021-04-11T19:22:29Z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0x0101003546B3AA1F59B042A26F9FD45D757D29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