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60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11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55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47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28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19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3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4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2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85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8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03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67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26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F8CA18-6A02-44A1-9C01-E94239E73E08}" type="datetimeFigureOut">
              <a:rPr lang="pl-PL" smtClean="0"/>
              <a:t>15.02.2020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3EC8FD-1AD7-4527-ABA5-F7D71DE90E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82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26201" y="442775"/>
            <a:ext cx="7173913" cy="134302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Technik urządzeń i systemów energetyki </a:t>
            </a:r>
            <a:r>
              <a:rPr lang="pl-PL" sz="3200" b="1" dirty="0" smtClean="0"/>
              <a:t>odnawialnej</a:t>
            </a:r>
            <a:endParaRPr lang="pl-PL" sz="32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7345363" cy="3538009"/>
          </a:xfrm>
        </p:spPr>
        <p:txBody>
          <a:bodyPr>
            <a:normAutofit fontScale="85000" lnSpcReduction="10000"/>
          </a:bodyPr>
          <a:lstStyle/>
          <a:p>
            <a:r>
              <a:rPr lang="pl-PL" sz="3000" b="1" dirty="0"/>
              <a:t>Absolwenci mogą znaleźć zatrudnienie w:</a:t>
            </a:r>
            <a:endParaRPr lang="pl-P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zakładach produkujących instalacje energetyki odnawialnej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firmach montujących i sprzedających kolektory słoneczne, ogniwa fotowoltaiczne i pompy ciepła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instytucjach zajmujących się eksploatacją energetyki odnawialnej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7587" y="66675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Technik </a:t>
            </a:r>
            <a:r>
              <a:rPr lang="pl-PL" sz="4000" b="1" dirty="0" smtClean="0"/>
              <a:t>mechanik</a:t>
            </a:r>
            <a:endParaRPr lang="pl-PL" sz="40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03762" y="2472266"/>
            <a:ext cx="7373938" cy="2280709"/>
          </a:xfrm>
        </p:spPr>
        <p:txBody>
          <a:bodyPr>
            <a:noAutofit/>
          </a:bodyPr>
          <a:lstStyle/>
          <a:p>
            <a:r>
              <a:rPr lang="pl-PL" sz="2400" b="1" dirty="0"/>
              <a:t>Absolwenci mogą znaleźć zatrudnienie w: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zakładach produkujących i montujących maszyny, urządzenia, samochody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firmach na stanowisku konstruktora, technologa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zakładach usługowo-naprawczych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553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78105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Technik </a:t>
            </a:r>
            <a:r>
              <a:rPr lang="pl-PL" sz="4000" b="1" dirty="0" smtClean="0"/>
              <a:t>elektryk</a:t>
            </a:r>
            <a:endParaRPr lang="pl-PL" sz="40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463558"/>
            <a:ext cx="7202488" cy="3480859"/>
          </a:xfrm>
        </p:spPr>
        <p:txBody>
          <a:bodyPr>
            <a:normAutofit fontScale="92500" lnSpcReduction="20000"/>
          </a:bodyPr>
          <a:lstStyle/>
          <a:p>
            <a:r>
              <a:rPr lang="pl-PL" sz="2800" b="1" dirty="0"/>
              <a:t>Absolwenci mogą znaleźć zatrudnienie w</a:t>
            </a:r>
            <a:r>
              <a:rPr lang="pl-PL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firmach, które specjalizują się w montażu i eksploatacji instalacji elektrycznych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 kopalniach, elektrociepłowniach przy obsłudze i modernizacji maszyn i urządzeń elektrycznych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zakładach produkujących maszyny i urządzenia elektryczne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83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1" y="847725"/>
            <a:ext cx="721663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Technik </a:t>
            </a:r>
            <a:r>
              <a:rPr lang="pl-PL" sz="4000" b="1" dirty="0" smtClean="0"/>
              <a:t>USŁUG FRYZJERSKICH</a:t>
            </a:r>
            <a:endParaRPr lang="pl-PL" sz="40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897688" cy="3404659"/>
          </a:xfrm>
        </p:spPr>
        <p:txBody>
          <a:bodyPr>
            <a:normAutofit/>
          </a:bodyPr>
          <a:lstStyle/>
          <a:p>
            <a:r>
              <a:rPr lang="pl-PL" sz="2400" b="1" dirty="0"/>
              <a:t>Absolwenci mogą znaleźć zatrudnienie w: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salonach fryzjerskich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we własnych salonach piękna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charakteryzatorniach teatrów i telewizji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0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4400" y="3429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Elektryk</a:t>
            </a:r>
            <a:endParaRPr lang="pl-PL" sz="36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4400" y="2175933"/>
            <a:ext cx="6021388" cy="2048933"/>
          </a:xfrm>
        </p:spPr>
        <p:txBody>
          <a:bodyPr>
            <a:noAutofit/>
          </a:bodyPr>
          <a:lstStyle/>
          <a:p>
            <a:r>
              <a:rPr lang="pl-PL" sz="2000" b="1" dirty="0"/>
              <a:t>Absolwenci mogą znaleźć zatrudnienie w: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zakładach produkujących maszyny i urządzenia elektryczne, np. ELEKTROMETAL, CELMA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zakładach usługowych naprawiających maszyny i urządzenia elektryczne oraz sprzęt AGD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przedsiębiorstwach montujących i eksploatujących instalacje elektryczne, np. w kopalniach</a:t>
            </a:r>
          </a:p>
          <a:p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014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4570" y="3429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Kierowca </a:t>
            </a:r>
            <a:r>
              <a:rPr lang="pl-PL" sz="3600" b="1" dirty="0" smtClean="0"/>
              <a:t>mechanik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Absolwenci mogą znaleźć zatrudnienie w:</a:t>
            </a:r>
            <a:br>
              <a:rPr lang="pl-PL" sz="2800" dirty="0"/>
            </a:br>
            <a:r>
              <a:rPr lang="pl-PL" sz="2800" dirty="0"/>
              <a:t>– </a:t>
            </a:r>
            <a:r>
              <a:rPr lang="pl-PL" sz="2400" dirty="0"/>
              <a:t>firmach spedycyjnych</a:t>
            </a:r>
            <a:br>
              <a:rPr lang="pl-PL" sz="2400" dirty="0"/>
            </a:br>
            <a:r>
              <a:rPr lang="pl-PL" sz="2400" dirty="0"/>
              <a:t>– przedsiębiorstwach transportowych i przewozowych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762365" y="734646"/>
            <a:ext cx="3280974" cy="4572000"/>
          </a:xfrm>
        </p:spPr>
      </p:pic>
    </p:spTree>
    <p:extLst>
      <p:ext uri="{BB962C8B-B14F-4D97-AF65-F5344CB8AC3E}">
        <p14:creationId xmlns:p14="http://schemas.microsoft.com/office/powerpoint/2010/main" val="2606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80643" y="378823"/>
            <a:ext cx="8111357" cy="167114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Mechanik pojazdów samochodowych</a:t>
            </a:r>
            <a:endParaRPr lang="pl-PL" sz="36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636314" y="992777"/>
            <a:ext cx="3280974" cy="4572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Absolwenci mogą znaleźć zatrudnienie w: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fabrykach samochodów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warsztatach samochodowych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służbach technicznych obsługi pojazdów</a:t>
            </a:r>
          </a:p>
        </p:txBody>
      </p:sp>
    </p:spTree>
    <p:extLst>
      <p:ext uri="{BB962C8B-B14F-4D97-AF65-F5344CB8AC3E}">
        <p14:creationId xmlns:p14="http://schemas.microsoft.com/office/powerpoint/2010/main" val="23818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3429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Fryzjer</a:t>
            </a:r>
            <a:endParaRPr lang="pl-PL" sz="40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1223" y="2359280"/>
            <a:ext cx="6472293" cy="2189072"/>
          </a:xfrm>
        </p:spPr>
        <p:txBody>
          <a:bodyPr>
            <a:noAutofit/>
          </a:bodyPr>
          <a:lstStyle/>
          <a:p>
            <a:r>
              <a:rPr lang="pl-PL" sz="2400" b="1" dirty="0"/>
              <a:t>Absolwenci mogą znaleźć zatrudnienie w: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salonach fryzjerskich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perukarniach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charakteryzatorniach w teatrach i telewizji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prowadzić własne salony fryzjerskie.</a:t>
            </a:r>
          </a:p>
        </p:txBody>
      </p:sp>
    </p:spTree>
    <p:extLst>
      <p:ext uri="{BB962C8B-B14F-4D97-AF65-F5344CB8AC3E}">
        <p14:creationId xmlns:p14="http://schemas.microsoft.com/office/powerpoint/2010/main" val="10356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706821"/>
            <a:ext cx="7203802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Klasa </a:t>
            </a:r>
            <a:r>
              <a:rPr lang="pl-PL" sz="4000" b="1" dirty="0" smtClean="0"/>
              <a:t>wielozawodowa</a:t>
            </a:r>
            <a:endParaRPr lang="pl-PL" sz="40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293740"/>
            <a:ext cx="7345691" cy="3450313"/>
          </a:xfrm>
        </p:spPr>
        <p:txBody>
          <a:bodyPr>
            <a:noAutofit/>
          </a:bodyPr>
          <a:lstStyle/>
          <a:p>
            <a:r>
              <a:rPr lang="pl-PL" sz="2400" dirty="0" smtClean="0"/>
              <a:t>Zajęcia </a:t>
            </a:r>
            <a:r>
              <a:rPr lang="pl-PL" sz="2400" dirty="0"/>
              <a:t>z przedmiotów ogólnych odbywają się w szkole. Kształcenie zawodowe zgodnie z wybranym przez siebie zawodem odbywa się na kursach zawodowych poza szkołą. Uczniowie mają praktykę wyłącznie w prywatnych zakładach rzemieślniczych u pracodawcy. Uzyskują dyplom potwierdzający kwalifikacje zawodowe po zdaniu egzaminu zawodowego w danej specjalności.</a:t>
            </a:r>
          </a:p>
        </p:txBody>
      </p:sp>
    </p:spTree>
    <p:extLst>
      <p:ext uri="{BB962C8B-B14F-4D97-AF65-F5344CB8AC3E}">
        <p14:creationId xmlns:p14="http://schemas.microsoft.com/office/powerpoint/2010/main" val="4249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9601" y="252248"/>
            <a:ext cx="7772399" cy="1558159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Operator </a:t>
            </a:r>
            <a:r>
              <a:rPr lang="pl-PL" sz="3600" b="1" dirty="0" smtClean="0"/>
              <a:t>procesów </a:t>
            </a:r>
            <a:r>
              <a:rPr lang="pl-PL" sz="3600" b="1" dirty="0" smtClean="0"/>
              <a:t>introligatorskich</a:t>
            </a:r>
            <a:endParaRPr lang="pl-PL" sz="3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r="26120"/>
          <a:stretch>
            <a:fillRect/>
          </a:stretch>
        </p:blipFill>
        <p:spPr>
          <a:xfrm>
            <a:off x="957263" y="890588"/>
            <a:ext cx="3281362" cy="4572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19601" y="1973025"/>
            <a:ext cx="7646275" cy="3781389"/>
          </a:xfrm>
        </p:spPr>
        <p:txBody>
          <a:bodyPr>
            <a:noAutofit/>
          </a:bodyPr>
          <a:lstStyle/>
          <a:p>
            <a:pPr lvl="0"/>
            <a:r>
              <a:rPr lang="pl-PL" sz="2000" dirty="0"/>
              <a:t>T</a:t>
            </a:r>
            <a:r>
              <a:rPr lang="pl-PL" sz="2000" dirty="0" smtClean="0"/>
              <a:t>en </a:t>
            </a:r>
            <a:r>
              <a:rPr lang="pl-PL" sz="2000" dirty="0"/>
              <a:t>zawód zapewni Ci pracę przy obróbce materiałów po procesie drukowania w różnych technologiach.</a:t>
            </a:r>
          </a:p>
          <a:p>
            <a:r>
              <a:rPr lang="pl-PL" sz="2000" b="1" dirty="0"/>
              <a:t>Absolwenci  mogą znaleźć zatrudnienie w:</a:t>
            </a:r>
          </a:p>
          <a:p>
            <a:r>
              <a:rPr lang="pl-PL" sz="2000" dirty="0"/>
              <a:t>- </a:t>
            </a:r>
            <a:r>
              <a:rPr lang="pl-PL" sz="2000" dirty="0" smtClean="0"/>
              <a:t>drukarniach,</a:t>
            </a:r>
            <a:endParaRPr lang="pl-PL" sz="2000" dirty="0"/>
          </a:p>
          <a:p>
            <a:r>
              <a:rPr lang="pl-PL" sz="2000" dirty="0"/>
              <a:t>- </a:t>
            </a:r>
            <a:r>
              <a:rPr lang="pl-PL" sz="2000" dirty="0" smtClean="0"/>
              <a:t>firmach introligatorskich,</a:t>
            </a:r>
            <a:endParaRPr lang="pl-PL" sz="2000" dirty="0"/>
          </a:p>
          <a:p>
            <a:r>
              <a:rPr lang="pl-PL" sz="2000" dirty="0"/>
              <a:t>- „</a:t>
            </a:r>
            <a:r>
              <a:rPr lang="pl-PL" sz="2000" dirty="0" smtClean="0"/>
              <a:t>małej poligrafii”,</a:t>
            </a:r>
            <a:endParaRPr lang="pl-PL" sz="2000" dirty="0"/>
          </a:p>
          <a:p>
            <a:r>
              <a:rPr lang="pl-PL" sz="2000" dirty="0"/>
              <a:t>- </a:t>
            </a:r>
            <a:r>
              <a:rPr lang="pl-PL" sz="2000" dirty="0" smtClean="0"/>
              <a:t>agencjach </a:t>
            </a:r>
            <a:r>
              <a:rPr lang="pl-PL" sz="2000" dirty="0"/>
              <a:t>reklamy,</a:t>
            </a:r>
          </a:p>
          <a:p>
            <a:r>
              <a:rPr lang="pl-PL" sz="2000" dirty="0"/>
              <a:t>- </a:t>
            </a:r>
            <a:r>
              <a:rPr lang="pl-PL" sz="2000" dirty="0" smtClean="0"/>
              <a:t>biurach </a:t>
            </a:r>
            <a:r>
              <a:rPr lang="pl-PL" sz="2000" dirty="0"/>
              <a:t>obsługi klienta,</a:t>
            </a:r>
          </a:p>
          <a:p>
            <a:r>
              <a:rPr lang="pl-PL" sz="2000" dirty="0"/>
              <a:t>- własna działalność gospodarcza.</a:t>
            </a:r>
          </a:p>
          <a:p>
            <a:r>
              <a:rPr lang="pl-PL" sz="2000" b="1" dirty="0"/>
              <a:t>MAMY DLA CIEBIE PRAKTYKĘ I PÓŹNIEJ MIEJSCE PRACY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36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1278" y="220132"/>
            <a:ext cx="10058400" cy="1761067"/>
          </a:xfrm>
        </p:spPr>
        <p:txBody>
          <a:bodyPr/>
          <a:lstStyle/>
          <a:p>
            <a:pPr algn="ctr"/>
            <a:r>
              <a:rPr lang="pl-PL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Zespół szkół technicznych im. płk. Gwidona </a:t>
            </a:r>
            <a:r>
              <a:rPr lang="pl-PL" b="1" dirty="0" err="1" smtClean="0">
                <a:latin typeface="Algerian" panose="04020705040A02060702" pitchFamily="82" charset="0"/>
                <a:cs typeface="Arial" panose="020B0604020202020204" pitchFamily="34" charset="0"/>
              </a:rPr>
              <a:t>langera</a:t>
            </a:r>
            <a:r>
              <a:rPr lang="pl-PL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 w </a:t>
            </a:r>
            <a:r>
              <a:rPr lang="pl-PL" b="1" dirty="0" err="1" smtClean="0">
                <a:latin typeface="Algerian" panose="04020705040A02060702" pitchFamily="82" charset="0"/>
                <a:cs typeface="Arial" panose="020B0604020202020204" pitchFamily="34" charset="0"/>
              </a:rPr>
              <a:t>cieszynie</a:t>
            </a:r>
            <a:endParaRPr lang="pl-PL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6412" y="2379134"/>
            <a:ext cx="11685588" cy="1879600"/>
          </a:xfrm>
        </p:spPr>
        <p:txBody>
          <a:bodyPr>
            <a:normAutofit/>
          </a:bodyPr>
          <a:lstStyle/>
          <a:p>
            <a:r>
              <a:rPr lang="pl-PL" b="1" dirty="0" smtClean="0"/>
              <a:t>Adres:</a:t>
            </a:r>
            <a:r>
              <a:rPr lang="pl-PL" dirty="0" smtClean="0"/>
              <a:t> 											</a:t>
            </a:r>
            <a:r>
              <a:rPr lang="pl-PL" b="1" dirty="0" smtClean="0"/>
              <a:t>Dane kontaktowe:</a:t>
            </a:r>
          </a:p>
          <a:p>
            <a:r>
              <a:rPr lang="pl-PL" dirty="0" smtClean="0"/>
              <a:t>Frysztacka 48									tel.: 33 479-86-44</a:t>
            </a:r>
          </a:p>
          <a:p>
            <a:r>
              <a:rPr lang="pl-PL" dirty="0" smtClean="0"/>
              <a:t>43-400 Cieszyn									fax.: 33 479-86-45</a:t>
            </a:r>
          </a:p>
          <a:p>
            <a:r>
              <a:rPr lang="pl-PL" dirty="0" smtClean="0"/>
              <a:t>												E-mail: sekretariat@zst.cieszyn.pl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66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Drukarz </a:t>
            </a:r>
            <a:r>
              <a:rPr lang="pl-PL" sz="4000" b="1" dirty="0" smtClean="0"/>
              <a:t>offsetowy</a:t>
            </a:r>
            <a:endParaRPr lang="pl-PL" sz="40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5" r="2609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1290145"/>
            <a:ext cx="7400871" cy="2517227"/>
          </a:xfrm>
        </p:spPr>
        <p:txBody>
          <a:bodyPr>
            <a:noAutofit/>
          </a:bodyPr>
          <a:lstStyle/>
          <a:p>
            <a:pPr lvl="0"/>
            <a:r>
              <a:rPr lang="pl-PL" sz="2000" dirty="0" smtClean="0"/>
              <a:t>W </a:t>
            </a:r>
            <a:r>
              <a:rPr lang="pl-PL" sz="2000" dirty="0"/>
              <a:t>tym zawodzie będziesz pracował przy obsłudze różnych maszyn drukujących w różnorodnych technologiach, które będą tworzyły procesy druku książek, czasopism, gazet, ulotek, opakowań itp.</a:t>
            </a:r>
          </a:p>
          <a:p>
            <a:r>
              <a:rPr lang="pl-PL" sz="2000" b="1" dirty="0"/>
              <a:t>Absolwenci  mogą znaleźć zatrudnienie w:</a:t>
            </a:r>
          </a:p>
          <a:p>
            <a:r>
              <a:rPr lang="pl-PL" sz="2000" dirty="0"/>
              <a:t>- </a:t>
            </a:r>
            <a:r>
              <a:rPr lang="pl-PL" sz="2000" dirty="0" smtClean="0"/>
              <a:t>drukarniach,</a:t>
            </a:r>
            <a:endParaRPr lang="pl-PL" sz="2000" dirty="0"/>
          </a:p>
          <a:p>
            <a:r>
              <a:rPr lang="pl-PL" sz="2000" dirty="0"/>
              <a:t>- </a:t>
            </a:r>
            <a:r>
              <a:rPr lang="pl-PL" sz="2000" dirty="0" smtClean="0"/>
              <a:t>firmach introligatorskich,</a:t>
            </a:r>
            <a:endParaRPr lang="pl-PL" sz="2000" dirty="0"/>
          </a:p>
          <a:p>
            <a:r>
              <a:rPr lang="pl-PL" sz="2000" dirty="0"/>
              <a:t>- „</a:t>
            </a:r>
            <a:r>
              <a:rPr lang="pl-PL" sz="2000" dirty="0" smtClean="0"/>
              <a:t>mał</a:t>
            </a:r>
            <a:r>
              <a:rPr lang="pl-PL" sz="2000" dirty="0" smtClean="0"/>
              <a:t>ej </a:t>
            </a:r>
            <a:r>
              <a:rPr lang="pl-PL" sz="2000" dirty="0" smtClean="0"/>
              <a:t>poligrafii”,</a:t>
            </a:r>
            <a:endParaRPr lang="pl-PL" sz="2000" dirty="0"/>
          </a:p>
          <a:p>
            <a:r>
              <a:rPr lang="pl-PL" sz="2000" dirty="0"/>
              <a:t>- </a:t>
            </a:r>
            <a:r>
              <a:rPr lang="pl-PL" sz="2000" dirty="0" smtClean="0"/>
              <a:t>agencjach </a:t>
            </a:r>
            <a:r>
              <a:rPr lang="pl-PL" sz="2000" dirty="0"/>
              <a:t>reklamy,</a:t>
            </a:r>
          </a:p>
          <a:p>
            <a:r>
              <a:rPr lang="pl-PL" sz="2000" dirty="0"/>
              <a:t>- </a:t>
            </a:r>
            <a:r>
              <a:rPr lang="pl-PL" sz="2000" dirty="0" smtClean="0"/>
              <a:t>biurach </a:t>
            </a:r>
            <a:r>
              <a:rPr lang="pl-PL" sz="2000" dirty="0"/>
              <a:t>obsługi klienta,</a:t>
            </a:r>
          </a:p>
          <a:p>
            <a:r>
              <a:rPr lang="pl-PL" sz="2000" dirty="0"/>
              <a:t>- własna działalność gospodarcza.</a:t>
            </a:r>
          </a:p>
          <a:p>
            <a:r>
              <a:rPr lang="pl-PL" sz="2000" b="1" dirty="0"/>
              <a:t>MAMY DLA CIEBIE PRAKTYKĘ I PÓŹNIEJ MIEJSCE PRACY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779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1" y="825062"/>
            <a:ext cx="6019800" cy="1143000"/>
          </a:xfrm>
        </p:spPr>
        <p:txBody>
          <a:bodyPr/>
          <a:lstStyle/>
          <a:p>
            <a:pPr algn="ctr"/>
            <a:r>
              <a:rPr lang="pl-PL" sz="4000" b="1" dirty="0" smtClean="0"/>
              <a:t>Mechatronik</a:t>
            </a:r>
            <a:endParaRPr lang="pl-PL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57273" y="2351397"/>
            <a:ext cx="7385105" cy="3339955"/>
          </a:xfrm>
        </p:spPr>
        <p:txBody>
          <a:bodyPr>
            <a:noAutofit/>
          </a:bodyPr>
          <a:lstStyle/>
          <a:p>
            <a:pPr lvl="0"/>
            <a:r>
              <a:rPr lang="pl-PL" sz="2000" dirty="0"/>
              <a:t>K</a:t>
            </a:r>
            <a:r>
              <a:rPr lang="pl-PL" sz="2000" dirty="0" smtClean="0"/>
              <a:t>ształcąc </a:t>
            </a:r>
            <a:r>
              <a:rPr lang="pl-PL" sz="2000" dirty="0"/>
              <a:t>się w tym zawodzie stajesz się specjalistą zajmującym wszelkimi urządzeniami, dzięki którym możesz sterować innym sprzętem. Zawód z bardzo dużymi perspektywami , również w sferze zarobkowej.</a:t>
            </a:r>
          </a:p>
          <a:p>
            <a:r>
              <a:rPr lang="pl-PL" sz="2000" b="1" dirty="0"/>
              <a:t>Absolwenci mogą znaleźć zatrudnienie </a:t>
            </a:r>
            <a:r>
              <a:rPr lang="pl-PL" sz="2000" b="1" dirty="0" smtClean="0"/>
              <a:t>we</a:t>
            </a:r>
            <a:endParaRPr lang="pl-PL" sz="2000" b="1" dirty="0"/>
          </a:p>
          <a:p>
            <a:r>
              <a:rPr lang="pl-PL" sz="2000" dirty="0" smtClean="0"/>
              <a:t>wszystkich firmach wykorzystujących </a:t>
            </a:r>
            <a:r>
              <a:rPr lang="pl-PL" sz="2000" dirty="0"/>
              <a:t>technologie z pogranicza mechaniki, elektroniki i informatyki.</a:t>
            </a:r>
          </a:p>
          <a:p>
            <a:r>
              <a:rPr lang="pl-PL" sz="2000" b="1" dirty="0"/>
              <a:t>MAMY DLA CIEBIE PRAKTYKĘ I PÓŹNIEJ MIEJSCE PRACY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5226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634" y="268013"/>
            <a:ext cx="10058400" cy="90651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Atuty </a:t>
            </a:r>
            <a:r>
              <a:rPr lang="pl-PL" sz="4000" b="1" dirty="0" err="1" smtClean="0"/>
              <a:t>zst</a:t>
            </a:r>
            <a:r>
              <a:rPr lang="pl-PL" sz="4000" b="1" dirty="0" smtClean="0"/>
              <a:t> im. płk. </a:t>
            </a:r>
            <a:r>
              <a:rPr lang="pl-PL" sz="4000" b="1" dirty="0" smtClean="0"/>
              <a:t>Gwidona </a:t>
            </a:r>
            <a:r>
              <a:rPr lang="pl-PL" sz="4000" b="1" dirty="0" err="1" smtClean="0"/>
              <a:t>langera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2834" y="1308537"/>
            <a:ext cx="11650718" cy="529721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Patronaty wyższych uczelni </a:t>
            </a:r>
            <a:r>
              <a:rPr lang="pl-PL" dirty="0" smtClean="0"/>
              <a:t>technicznych, m.in</a:t>
            </a:r>
            <a:r>
              <a:rPr lang="pl-PL" dirty="0" smtClean="0"/>
              <a:t>. Akademia Techniczno-Humanistyczna, Uniwersytet Śląski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Współpraca z lokalnymi zakładami pracy </a:t>
            </a:r>
            <a:r>
              <a:rPr lang="pl-PL" dirty="0" smtClean="0"/>
              <a:t>(</a:t>
            </a:r>
            <a:r>
              <a:rPr lang="pl-PL" dirty="0" smtClean="0"/>
              <a:t>praktyki, warsztaty, zwiedzanie, wspólne projekty)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Zagraniczne praktyki dla kierunków kształcenia w  technikum w Hiszpańskiej Sevilli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Współpraca z kolegium technicznym w </a:t>
            </a:r>
            <a:r>
              <a:rPr lang="pl-PL" dirty="0" err="1" smtClean="0"/>
              <a:t>Zborowie</a:t>
            </a:r>
            <a:r>
              <a:rPr lang="pl-PL" dirty="0" smtClean="0"/>
              <a:t> na Ukrainie,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Międzynarodowe projekty realizowane przy wsparciu Polsko-Ukraińskiej rady wymiany młodzieży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Nowocześnie wyposażone </a:t>
            </a:r>
            <a:r>
              <a:rPr lang="pl-PL" dirty="0" smtClean="0"/>
              <a:t>pracownie (</a:t>
            </a:r>
            <a:r>
              <a:rPr lang="pl-PL" dirty="0" smtClean="0"/>
              <a:t>m.in. drukarka 3D, programy typu AutoCAD, model samochodu napędzanego wodorem, czynne instalacje z kolektorami słonecznymi i ogniwami fotowoltaicznymi)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Status ośrodka </a:t>
            </a:r>
            <a:r>
              <a:rPr lang="pl-PL" dirty="0" smtClean="0"/>
              <a:t>egzaminacyjnego (</a:t>
            </a:r>
            <a:r>
              <a:rPr lang="pl-PL" dirty="0" smtClean="0"/>
              <a:t>przeprowadzamy część egzaminów zawodowych)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Dodatkowe szkolenia i uprawnienia (np. certyfikaty SEP-u, szkolenia z koloryzacji i kreowania wizerunku dla fryzjerów czy szkolenia z zakresu instalacji solarnych)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Współpraca z Centrum Kształcenia Zawodowego, m.in. </a:t>
            </a:r>
            <a:r>
              <a:rPr lang="pl-PL" dirty="0"/>
              <a:t>k</a:t>
            </a:r>
            <a:r>
              <a:rPr lang="pl-PL" dirty="0" smtClean="0"/>
              <a:t>ursy spawalnicze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Dostęp do podręczników dzięki funkcjonującej w szkole bibliotece podręczników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/>
              <a:t>Profesionalnie</a:t>
            </a:r>
            <a:r>
              <a:rPr lang="pl-PL" dirty="0" smtClean="0"/>
              <a:t> wyposażona sala gimnastyczna i strzelnica sportowa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277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Algerian" panose="04020705040A02060702" pitchFamily="82" charset="0"/>
              </a:rPr>
              <a:t>W skład zespołu wchodzą:</a:t>
            </a:r>
            <a:endParaRPr lang="pl-PL" sz="48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59945" y="3268133"/>
            <a:ext cx="10313988" cy="1879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600" dirty="0" smtClean="0"/>
              <a:t>Technikum </a:t>
            </a:r>
            <a:r>
              <a:rPr lang="pl-PL" sz="3600" dirty="0" err="1" smtClean="0"/>
              <a:t>Mechaniczno</a:t>
            </a:r>
            <a:r>
              <a:rPr lang="pl-PL" sz="3600" dirty="0" smtClean="0"/>
              <a:t> Elektryczne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600" dirty="0" smtClean="0"/>
              <a:t>Szkoła branżowa I stopnia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600" dirty="0" smtClean="0"/>
              <a:t>Szkoła branżowa II stopnia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344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3671" y="0"/>
            <a:ext cx="10058400" cy="27432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Algerian" panose="04020705040A02060702" pitchFamily="82" charset="0"/>
              </a:rPr>
              <a:t>Kierunki kształcenia w technikum:</a:t>
            </a:r>
            <a:endParaRPr lang="pl-PL" sz="4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211" y="2599267"/>
            <a:ext cx="10737321" cy="40978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Technik </a:t>
            </a:r>
            <a:r>
              <a:rPr lang="pl-PL" sz="2800" dirty="0"/>
              <a:t>m</a:t>
            </a:r>
            <a:r>
              <a:rPr lang="pl-PL" sz="2800" dirty="0" smtClean="0"/>
              <a:t>echatronik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Technik chłodnictwa i klimatyzacji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Technik urządzeń i systemów energetyki odnawialnej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Technik mechanik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Technik elektryk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Technik </a:t>
            </a:r>
            <a:r>
              <a:rPr lang="pl-PL" sz="2800" dirty="0" smtClean="0"/>
              <a:t>usług fryzjerskich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0253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479" y="550333"/>
            <a:ext cx="10745787" cy="872067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Algerian" panose="04020705040A02060702" pitchFamily="82" charset="0"/>
              </a:rPr>
              <a:t>Kierunki w szkole Branżowej I stopnia:</a:t>
            </a:r>
            <a:endParaRPr lang="pl-PL" sz="4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3478" y="1422399"/>
            <a:ext cx="9848321" cy="501226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Elektryk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Kierowca mechanik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Mechanik pojazdów samochodowych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Fryzjer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Klasa wielozawodowa</a:t>
            </a:r>
          </a:p>
          <a:p>
            <a:r>
              <a:rPr lang="pl-PL" sz="2400" b="1" u="sng" dirty="0" smtClean="0"/>
              <a:t>NOWOŚĆ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Operator procesów introligatorskich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Drukarz offsetowy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Mechatronik</a:t>
            </a:r>
          </a:p>
        </p:txBody>
      </p:sp>
    </p:spTree>
    <p:extLst>
      <p:ext uri="{BB962C8B-B14F-4D97-AF65-F5344CB8AC3E}">
        <p14:creationId xmlns:p14="http://schemas.microsoft.com/office/powerpoint/2010/main" val="2320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080" y="-245534"/>
            <a:ext cx="10838920" cy="27432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Algerian" panose="04020705040A02060702" pitchFamily="82" charset="0"/>
              </a:rPr>
              <a:t>Kierunki w Szkole branżowej ii stopnia:</a:t>
            </a:r>
            <a:endParaRPr lang="pl-PL" sz="4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08679" y="2319867"/>
            <a:ext cx="9687453" cy="3454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 smtClean="0"/>
              <a:t>Technik mechanik pojazdów samochodowych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 smtClean="0"/>
              <a:t>Technik usług fryzjerskich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7497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5261" y="495300"/>
            <a:ext cx="6019800" cy="8382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Technik Mechatronik</a:t>
            </a:r>
            <a:endParaRPr lang="pl-PL" sz="40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39888" y="1589315"/>
            <a:ext cx="7515224" cy="4629149"/>
          </a:xfrm>
        </p:spPr>
        <p:txBody>
          <a:bodyPr>
            <a:noAutofit/>
          </a:bodyPr>
          <a:lstStyle/>
          <a:p>
            <a:r>
              <a:rPr lang="pl-PL" sz="2200" b="1" dirty="0" smtClean="0"/>
              <a:t>Mechatronik</a:t>
            </a:r>
            <a:r>
              <a:rPr lang="pl-PL" sz="2200" dirty="0" smtClean="0"/>
              <a:t> to interdyscyplinarna dziedzina techniki, łączy elementy mechaniki, elektroniki, informatyki i robotyki. </a:t>
            </a:r>
            <a:r>
              <a:rPr lang="pl-PL" sz="2200" b="1" dirty="0" smtClean="0"/>
              <a:t>Wybierając ten </a:t>
            </a:r>
            <a:r>
              <a:rPr lang="pl-PL" sz="2200" b="1" dirty="0" smtClean="0"/>
              <a:t>zawód</a:t>
            </a:r>
            <a:r>
              <a:rPr lang="pl-PL" sz="2200" dirty="0" smtClean="0"/>
              <a:t> </a:t>
            </a:r>
            <a:r>
              <a:rPr lang="pl-PL" sz="2200" dirty="0" smtClean="0"/>
              <a:t>zdobędziesz kwalifikacje do montażu, eksploatacji, projektowania i programowania urządzeń i systemów </a:t>
            </a:r>
            <a:r>
              <a:rPr lang="pl-PL" sz="2200" dirty="0" err="1" smtClean="0"/>
              <a:t>mechatronicznych</a:t>
            </a:r>
            <a:r>
              <a:rPr lang="pl-PL" sz="2200" dirty="0" smtClean="0"/>
              <a:t>.</a:t>
            </a:r>
          </a:p>
          <a:p>
            <a:endParaRPr lang="pl-PL" sz="2200" dirty="0"/>
          </a:p>
          <a:p>
            <a:r>
              <a:rPr lang="pl-PL" sz="2200" b="1" dirty="0" smtClean="0"/>
              <a:t>Absolwenci mogą znaleźć zatrudnienie w:</a:t>
            </a:r>
          </a:p>
          <a:p>
            <a:r>
              <a:rPr lang="pl-PL" sz="2200" dirty="0" smtClean="0"/>
              <a:t>-firmach wykorzystujących w procesie produkcji obrabiarki CNC i sterowniki programowalne</a:t>
            </a:r>
          </a:p>
          <a:p>
            <a:r>
              <a:rPr lang="pl-PL" sz="2200" dirty="0" smtClean="0"/>
              <a:t>-zakładach o zautomatyzowanym procesie produkcji </a:t>
            </a:r>
          </a:p>
          <a:p>
            <a:r>
              <a:rPr lang="pl-PL" sz="2200" dirty="0" smtClean="0"/>
              <a:t>-firmach energetycznych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6566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338" y="0"/>
            <a:ext cx="7839075" cy="136207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Technik chłodnictwa i klimatyzacji</a:t>
            </a:r>
            <a:endParaRPr lang="pl-PL" sz="32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27561" y="1567391"/>
            <a:ext cx="6973889" cy="2194984"/>
          </a:xfrm>
        </p:spPr>
        <p:txBody>
          <a:bodyPr>
            <a:noAutofit/>
          </a:bodyPr>
          <a:lstStyle/>
          <a:p>
            <a:r>
              <a:rPr lang="pl-PL" sz="2400" b="1" dirty="0"/>
              <a:t>Absolwenci mogą znaleźć zatrudnienie w:</a:t>
            </a:r>
          </a:p>
          <a:p>
            <a:r>
              <a:rPr lang="pl-PL" sz="2400" dirty="0" smtClean="0"/>
              <a:t>-firmach </a:t>
            </a:r>
            <a:r>
              <a:rPr lang="pl-PL" sz="2400" dirty="0"/>
              <a:t>zajmujących się projektowaniem, montażem, naprawą i modernizacją instalacji oraz urządzeń chłodniczych, klimatyzacyjnych i wentylacyjnych</a:t>
            </a:r>
          </a:p>
          <a:p>
            <a:r>
              <a:rPr lang="pl-PL" sz="2400" dirty="0" smtClean="0"/>
              <a:t>-firmach </a:t>
            </a:r>
            <a:r>
              <a:rPr lang="pl-PL" sz="2400" dirty="0"/>
              <a:t>monitorujących stan techniczny tych instalacji oraz urządzeń, przeprowadzających konserwację i zajmujących się ich obsługą</a:t>
            </a:r>
          </a:p>
          <a:p>
            <a:r>
              <a:rPr lang="pl-PL" sz="2400" dirty="0" smtClean="0"/>
              <a:t>-własnych </a:t>
            </a:r>
            <a:r>
              <a:rPr lang="pl-PL" sz="2400" dirty="0"/>
              <a:t>firmach działających w tej branży</a:t>
            </a:r>
          </a:p>
        </p:txBody>
      </p:sp>
    </p:spTree>
    <p:extLst>
      <p:ext uri="{BB962C8B-B14F-4D97-AF65-F5344CB8AC3E}">
        <p14:creationId xmlns:p14="http://schemas.microsoft.com/office/powerpoint/2010/main" val="2930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796</Words>
  <Application>Microsoft Office PowerPoint</Application>
  <PresentationFormat>Panoramiczny</PresentationFormat>
  <Paragraphs>119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Algerian</vt:lpstr>
      <vt:lpstr>Arial</vt:lpstr>
      <vt:lpstr>Century Gothic</vt:lpstr>
      <vt:lpstr>Wingdings 3</vt:lpstr>
      <vt:lpstr>Wycinek</vt:lpstr>
      <vt:lpstr>Prezentacja programu PowerPoint</vt:lpstr>
      <vt:lpstr>Zespół szkół technicznych im. płk. Gwidona langera w cieszynie</vt:lpstr>
      <vt:lpstr>W skład zespołu wchodzą:</vt:lpstr>
      <vt:lpstr>Prezentacja programu PowerPoint</vt:lpstr>
      <vt:lpstr>Kierunki kształcenia w technikum:</vt:lpstr>
      <vt:lpstr>Kierunki w szkole Branżowej I stopnia:</vt:lpstr>
      <vt:lpstr>Kierunki w Szkole branżowej ii stopnia:</vt:lpstr>
      <vt:lpstr>Technik Mechatronik</vt:lpstr>
      <vt:lpstr>Technik chłodnictwa i klimatyzacji</vt:lpstr>
      <vt:lpstr>Technik urządzeń i systemów energetyki odnawialnej</vt:lpstr>
      <vt:lpstr>Technik mechanik</vt:lpstr>
      <vt:lpstr>Technik elektryk</vt:lpstr>
      <vt:lpstr>Technik USŁUG FRYZJERSKICH</vt:lpstr>
      <vt:lpstr>Elektryk</vt:lpstr>
      <vt:lpstr>Kierowca mechanik</vt:lpstr>
      <vt:lpstr>Mechanik pojazdów samochodowych</vt:lpstr>
      <vt:lpstr>Fryzjer</vt:lpstr>
      <vt:lpstr>Klasa wielozawodowa</vt:lpstr>
      <vt:lpstr>Operator procesów introligatorskich</vt:lpstr>
      <vt:lpstr>Drukarz offsetowy</vt:lpstr>
      <vt:lpstr>Mechatronik</vt:lpstr>
      <vt:lpstr>Atuty zst im. płk. Gwidona langera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Lubomira Iskrzycka</cp:lastModifiedBy>
  <cp:revision>17</cp:revision>
  <dcterms:created xsi:type="dcterms:W3CDTF">2020-01-28T08:38:27Z</dcterms:created>
  <dcterms:modified xsi:type="dcterms:W3CDTF">2020-02-15T08:37:39Z</dcterms:modified>
</cp:coreProperties>
</file>